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diagrams/data3.xml" ContentType="application/vnd.openxmlformats-officedocument.drawingml.diagramData+xml"/>
  <Override PartName="/ppt/diagrams/data2.xml" ContentType="application/vnd.openxmlformats-officedocument.drawingml.diagramData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charts/style3.xml" ContentType="application/vnd.ms-office.chartstyl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hart3.xml" ContentType="application/vnd.openxmlformats-officedocument.drawingml.chart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4.xml" ContentType="application/vnd.openxmlformats-officedocument.drawingml.chart+xml"/>
  <Override PartName="/ppt/charts/chart6.xml" ContentType="application/vnd.openxmlformats-officedocument.drawingml.chart+xml"/>
  <Override PartName="/ppt/charts/style6.xml" ContentType="application/vnd.ms-office.chartstyle+xml"/>
  <Override PartName="/ppt/charts/colors2.xml" ContentType="application/vnd.ms-office.chartcolorstyle+xml"/>
  <Override PartName="/ppt/charts/colors6.xml" ContentType="application/vnd.ms-office.chartcolorstyle+xml"/>
  <Override PartName="/ppt/charts/style4.xml" ContentType="application/vnd.ms-office.chartstyle+xml"/>
  <Override PartName="/ppt/charts/colors3.xml" ContentType="application/vnd.ms-office.chartcolorstyle+xml"/>
  <Override PartName="/ppt/charts/colors4.xml" ContentType="application/vnd.ms-office.chartcolor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sldIdLst>
    <p:sldId id="256" r:id="rId2"/>
    <p:sldId id="271" r:id="rId3"/>
    <p:sldId id="301" r:id="rId4"/>
    <p:sldId id="282" r:id="rId5"/>
    <p:sldId id="300" r:id="rId6"/>
    <p:sldId id="283" r:id="rId7"/>
    <p:sldId id="302" r:id="rId8"/>
    <p:sldId id="284" r:id="rId9"/>
    <p:sldId id="281" r:id="rId10"/>
    <p:sldId id="303" r:id="rId11"/>
    <p:sldId id="292" r:id="rId12"/>
    <p:sldId id="315" r:id="rId13"/>
    <p:sldId id="317" r:id="rId14"/>
    <p:sldId id="304" r:id="rId15"/>
    <p:sldId id="305" r:id="rId16"/>
    <p:sldId id="308" r:id="rId17"/>
    <p:sldId id="313" r:id="rId18"/>
    <p:sldId id="262" r:id="rId19"/>
    <p:sldId id="311" r:id="rId20"/>
    <p:sldId id="297" r:id="rId21"/>
    <p:sldId id="307" r:id="rId22"/>
    <p:sldId id="314" r:id="rId23"/>
    <p:sldId id="312" r:id="rId24"/>
    <p:sldId id="265" r:id="rId25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6EB6"/>
    <a:srgbClr val="3399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44"/>
    <p:restoredTop sz="94685"/>
  </p:normalViewPr>
  <p:slideViewPr>
    <p:cSldViewPr snapToGrid="0">
      <p:cViewPr varScale="1">
        <p:scale>
          <a:sx n="105" d="100"/>
          <a:sy n="105" d="100"/>
        </p:scale>
        <p:origin x="182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sovak-my.sharepoint.com/personal/vojtechovska_sovak_cz/Documents/data/DATA_MV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sovak-my.sharepoint.com/personal/vojtechovska_sovak_cz/Documents/data/DATA_MV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sovak-my.sharepoint.com/personal/vojtechovska_sovak_cz/Documents/data/Voda%20v%20Evrop&#283;%202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sovak-my.sharepoint.com/personal/vojtechovska_sovak_cz/Documents/data/DATA_MV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sovak-my.sharepoint.com/personal/vojtechovska_sovak_cz/Documents/data/Voda%20v%20Evrop&#283;%202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sovak-my.sharepoint.com/personal/vojtechovska_sovak_cz/Documents/data/DATA_MV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cs-CZ" sz="2000"/>
              <a:t>Obyvatelé zásobování vodou z vodovodů v letech 1989-2022 v ČR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 Napojení VaK'!$D$2:$E$2</c:f>
              <c:strCache>
                <c:ptCount val="1"/>
                <c:pt idx="0">
                  <c:v>Obyvatelé zásobovaní vodou z veřejných vodovodů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' Napojení VaK'!$C$4:$C$33</c:f>
              <c:numCache>
                <c:formatCode>General</c:formatCode>
                <c:ptCount val="30"/>
                <c:pt idx="0">
                  <c:v>1989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  <c:pt idx="19">
                  <c:v>2012</c:v>
                </c:pt>
                <c:pt idx="20">
                  <c:v>2013</c:v>
                </c:pt>
                <c:pt idx="21">
                  <c:v>2014</c:v>
                </c:pt>
                <c:pt idx="22">
                  <c:v>2015</c:v>
                </c:pt>
                <c:pt idx="23">
                  <c:v>2016</c:v>
                </c:pt>
                <c:pt idx="24">
                  <c:v>2017</c:v>
                </c:pt>
                <c:pt idx="25">
                  <c:v>2018</c:v>
                </c:pt>
                <c:pt idx="26">
                  <c:v>2019</c:v>
                </c:pt>
                <c:pt idx="27">
                  <c:v>2020</c:v>
                </c:pt>
                <c:pt idx="28">
                  <c:v>2021</c:v>
                </c:pt>
                <c:pt idx="29">
                  <c:v>2022</c:v>
                </c:pt>
              </c:numCache>
            </c:numRef>
          </c:cat>
          <c:val>
            <c:numRef>
              <c:f>' Napojení VaK'!$D$4:$D$33</c:f>
              <c:numCache>
                <c:formatCode>#,##0</c:formatCode>
                <c:ptCount val="30"/>
                <c:pt idx="0">
                  <c:v>8537</c:v>
                </c:pt>
                <c:pt idx="1">
                  <c:v>8831</c:v>
                </c:pt>
                <c:pt idx="2">
                  <c:v>8860</c:v>
                </c:pt>
                <c:pt idx="3">
                  <c:v>8868</c:v>
                </c:pt>
                <c:pt idx="4">
                  <c:v>8866</c:v>
                </c:pt>
                <c:pt idx="5">
                  <c:v>8879</c:v>
                </c:pt>
                <c:pt idx="6">
                  <c:v>8936</c:v>
                </c:pt>
                <c:pt idx="7">
                  <c:v>8952</c:v>
                </c:pt>
                <c:pt idx="8">
                  <c:v>8981</c:v>
                </c:pt>
                <c:pt idx="9">
                  <c:v>9156</c:v>
                </c:pt>
                <c:pt idx="10">
                  <c:v>9179</c:v>
                </c:pt>
                <c:pt idx="11">
                  <c:v>9346</c:v>
                </c:pt>
                <c:pt idx="12">
                  <c:v>9376</c:v>
                </c:pt>
                <c:pt idx="13">
                  <c:v>9483</c:v>
                </c:pt>
                <c:pt idx="14">
                  <c:v>9525</c:v>
                </c:pt>
                <c:pt idx="15">
                  <c:v>9664</c:v>
                </c:pt>
                <c:pt idx="16">
                  <c:v>9733</c:v>
                </c:pt>
                <c:pt idx="17">
                  <c:v>9787</c:v>
                </c:pt>
                <c:pt idx="18">
                  <c:v>9805</c:v>
                </c:pt>
                <c:pt idx="19">
                  <c:v>9823</c:v>
                </c:pt>
                <c:pt idx="20">
                  <c:v>9854</c:v>
                </c:pt>
                <c:pt idx="21">
                  <c:v>9917</c:v>
                </c:pt>
                <c:pt idx="22">
                  <c:v>9929.7000000000007</c:v>
                </c:pt>
                <c:pt idx="23">
                  <c:v>9972</c:v>
                </c:pt>
                <c:pt idx="24">
                  <c:v>10027</c:v>
                </c:pt>
                <c:pt idx="25">
                  <c:v>10064</c:v>
                </c:pt>
                <c:pt idx="26" formatCode="#,##0.00">
                  <c:v>10090.200000000001</c:v>
                </c:pt>
                <c:pt idx="27">
                  <c:v>10126</c:v>
                </c:pt>
                <c:pt idx="28">
                  <c:v>10076</c:v>
                </c:pt>
                <c:pt idx="29">
                  <c:v>10069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9F-4CB3-9267-220C8B3BDB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2275968"/>
        <c:axId val="152294144"/>
      </c:barChart>
      <c:lineChart>
        <c:grouping val="standard"/>
        <c:varyColors val="0"/>
        <c:ser>
          <c:idx val="1"/>
          <c:order val="1"/>
          <c:tx>
            <c:strRef>
              <c:f>' Napojení VaK'!$G$3</c:f>
              <c:strCache>
                <c:ptCount val="1"/>
                <c:pt idx="0">
                  <c:v>%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>
                <a:solidFill>
                  <a:schemeClr val="accent2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cat>
            <c:numRef>
              <c:f>' Napojení VaK'!$C$4:$C$33</c:f>
              <c:numCache>
                <c:formatCode>General</c:formatCode>
                <c:ptCount val="30"/>
                <c:pt idx="0">
                  <c:v>1989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  <c:pt idx="19">
                  <c:v>2012</c:v>
                </c:pt>
                <c:pt idx="20">
                  <c:v>2013</c:v>
                </c:pt>
                <c:pt idx="21">
                  <c:v>2014</c:v>
                </c:pt>
                <c:pt idx="22">
                  <c:v>2015</c:v>
                </c:pt>
                <c:pt idx="23">
                  <c:v>2016</c:v>
                </c:pt>
                <c:pt idx="24">
                  <c:v>2017</c:v>
                </c:pt>
                <c:pt idx="25">
                  <c:v>2018</c:v>
                </c:pt>
                <c:pt idx="26">
                  <c:v>2019</c:v>
                </c:pt>
                <c:pt idx="27">
                  <c:v>2020</c:v>
                </c:pt>
                <c:pt idx="28">
                  <c:v>2021</c:v>
                </c:pt>
                <c:pt idx="29">
                  <c:v>2022</c:v>
                </c:pt>
              </c:numCache>
            </c:numRef>
          </c:cat>
          <c:val>
            <c:numRef>
              <c:f>' Napojení VaK'!$E$4:$E$33</c:f>
              <c:numCache>
                <c:formatCode>0.0</c:formatCode>
                <c:ptCount val="30"/>
                <c:pt idx="0">
                  <c:v>82.4</c:v>
                </c:pt>
                <c:pt idx="1">
                  <c:v>85.5</c:v>
                </c:pt>
                <c:pt idx="2">
                  <c:v>85.8</c:v>
                </c:pt>
                <c:pt idx="3">
                  <c:v>86</c:v>
                </c:pt>
                <c:pt idx="4">
                  <c:v>86</c:v>
                </c:pt>
                <c:pt idx="5">
                  <c:v>86.2</c:v>
                </c:pt>
                <c:pt idx="6">
                  <c:v>86.9</c:v>
                </c:pt>
                <c:pt idx="7" formatCode="General">
                  <c:v>87.1</c:v>
                </c:pt>
                <c:pt idx="8" formatCode="General">
                  <c:v>87.3</c:v>
                </c:pt>
                <c:pt idx="9" formatCode="General">
                  <c:v>89.8</c:v>
                </c:pt>
                <c:pt idx="10" formatCode="General">
                  <c:v>89.8</c:v>
                </c:pt>
                <c:pt idx="11" formatCode="General">
                  <c:v>91.6</c:v>
                </c:pt>
                <c:pt idx="12" formatCode="General">
                  <c:v>91.6</c:v>
                </c:pt>
                <c:pt idx="13" formatCode="General">
                  <c:v>92.4</c:v>
                </c:pt>
                <c:pt idx="14" formatCode="General">
                  <c:v>92.3</c:v>
                </c:pt>
                <c:pt idx="15" formatCode="General">
                  <c:v>92.7</c:v>
                </c:pt>
                <c:pt idx="16" formatCode="General">
                  <c:v>92.8</c:v>
                </c:pt>
                <c:pt idx="17" formatCode="General">
                  <c:v>93.1</c:v>
                </c:pt>
                <c:pt idx="18" formatCode="General">
                  <c:v>93.4</c:v>
                </c:pt>
                <c:pt idx="19" formatCode="General">
                  <c:v>93.5</c:v>
                </c:pt>
                <c:pt idx="20" formatCode="General">
                  <c:v>93.8</c:v>
                </c:pt>
                <c:pt idx="21" formatCode="General">
                  <c:v>94.2</c:v>
                </c:pt>
                <c:pt idx="22" formatCode="General">
                  <c:v>94.2</c:v>
                </c:pt>
                <c:pt idx="23" formatCode="General">
                  <c:v>94.4</c:v>
                </c:pt>
                <c:pt idx="24" formatCode="General">
                  <c:v>94.7</c:v>
                </c:pt>
                <c:pt idx="25" formatCode="General">
                  <c:v>94.7</c:v>
                </c:pt>
                <c:pt idx="26" formatCode="General">
                  <c:v>94.6</c:v>
                </c:pt>
                <c:pt idx="27" formatCode="General">
                  <c:v>94.6</c:v>
                </c:pt>
                <c:pt idx="28">
                  <c:v>96</c:v>
                </c:pt>
                <c:pt idx="29" formatCode="General">
                  <c:v>95.6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D9F-4CB3-9267-220C8B3BDB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2371968"/>
        <c:axId val="152296064"/>
      </c:lineChart>
      <c:catAx>
        <c:axId val="152275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2294144"/>
        <c:crosses val="autoZero"/>
        <c:auto val="1"/>
        <c:lblAlgn val="ctr"/>
        <c:lblOffset val="100"/>
        <c:noMultiLvlLbl val="0"/>
      </c:catAx>
      <c:valAx>
        <c:axId val="152294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tis. obyvatel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2275968"/>
        <c:crosses val="autoZero"/>
        <c:crossBetween val="between"/>
      </c:valAx>
      <c:valAx>
        <c:axId val="15229606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2371968"/>
        <c:crosses val="max"/>
        <c:crossBetween val="between"/>
      </c:valAx>
      <c:catAx>
        <c:axId val="1523719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15229606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cs-CZ" sz="2000" dirty="0"/>
              <a:t>Obyvatelé napojení na kanalizaci pro veřejnou potřebu v letech 1989-2022 v ČR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 Napojení VaK'!$F$2:$G$2</c:f>
              <c:strCache>
                <c:ptCount val="1"/>
                <c:pt idx="0">
                  <c:v>Obyvatelé bydlící v domech napojených na kanalizaci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' Napojení VaK'!$C$4:$C$33</c:f>
              <c:numCache>
                <c:formatCode>General</c:formatCode>
                <c:ptCount val="30"/>
                <c:pt idx="0">
                  <c:v>1989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  <c:pt idx="19">
                  <c:v>2012</c:v>
                </c:pt>
                <c:pt idx="20">
                  <c:v>2013</c:v>
                </c:pt>
                <c:pt idx="21">
                  <c:v>2014</c:v>
                </c:pt>
                <c:pt idx="22">
                  <c:v>2015</c:v>
                </c:pt>
                <c:pt idx="23">
                  <c:v>2016</c:v>
                </c:pt>
                <c:pt idx="24">
                  <c:v>2017</c:v>
                </c:pt>
                <c:pt idx="25">
                  <c:v>2018</c:v>
                </c:pt>
                <c:pt idx="26">
                  <c:v>2019</c:v>
                </c:pt>
                <c:pt idx="27">
                  <c:v>2020</c:v>
                </c:pt>
                <c:pt idx="28">
                  <c:v>2021</c:v>
                </c:pt>
                <c:pt idx="29">
                  <c:v>2022</c:v>
                </c:pt>
              </c:numCache>
            </c:numRef>
          </c:cat>
          <c:val>
            <c:numRef>
              <c:f>' Napojení VaK'!$F$4:$F$33</c:f>
              <c:numCache>
                <c:formatCode>#,##0</c:formatCode>
                <c:ptCount val="30"/>
                <c:pt idx="0">
                  <c:v>7501</c:v>
                </c:pt>
                <c:pt idx="1">
                  <c:v>7541</c:v>
                </c:pt>
                <c:pt idx="2">
                  <c:v>7559</c:v>
                </c:pt>
                <c:pt idx="3">
                  <c:v>7566</c:v>
                </c:pt>
                <c:pt idx="4">
                  <c:v>7573</c:v>
                </c:pt>
                <c:pt idx="5">
                  <c:v>7657</c:v>
                </c:pt>
                <c:pt idx="6">
                  <c:v>7666</c:v>
                </c:pt>
                <c:pt idx="7">
                  <c:v>7685</c:v>
                </c:pt>
                <c:pt idx="8">
                  <c:v>7706</c:v>
                </c:pt>
                <c:pt idx="9">
                  <c:v>7789</c:v>
                </c:pt>
                <c:pt idx="10">
                  <c:v>7928</c:v>
                </c:pt>
                <c:pt idx="11">
                  <c:v>7947</c:v>
                </c:pt>
                <c:pt idx="12">
                  <c:v>8099</c:v>
                </c:pt>
                <c:pt idx="13">
                  <c:v>8215</c:v>
                </c:pt>
                <c:pt idx="14">
                  <c:v>8344</c:v>
                </c:pt>
                <c:pt idx="15">
                  <c:v>8459</c:v>
                </c:pt>
                <c:pt idx="16">
                  <c:v>8530</c:v>
                </c:pt>
                <c:pt idx="17">
                  <c:v>8613</c:v>
                </c:pt>
                <c:pt idx="18">
                  <c:v>8672</c:v>
                </c:pt>
                <c:pt idx="19">
                  <c:v>8674</c:v>
                </c:pt>
                <c:pt idx="20">
                  <c:v>8705</c:v>
                </c:pt>
                <c:pt idx="21">
                  <c:v>8828</c:v>
                </c:pt>
                <c:pt idx="22">
                  <c:v>8882</c:v>
                </c:pt>
                <c:pt idx="23">
                  <c:v>8944</c:v>
                </c:pt>
                <c:pt idx="24">
                  <c:v>9052</c:v>
                </c:pt>
                <c:pt idx="25">
                  <c:v>9090</c:v>
                </c:pt>
                <c:pt idx="26">
                  <c:v>9120</c:v>
                </c:pt>
                <c:pt idx="27">
                  <c:v>9211</c:v>
                </c:pt>
                <c:pt idx="28">
                  <c:v>9174</c:v>
                </c:pt>
                <c:pt idx="29">
                  <c:v>9191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5F-475F-943C-951D1979D4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2412160"/>
        <c:axId val="152413696"/>
      </c:barChart>
      <c:lineChart>
        <c:grouping val="standard"/>
        <c:varyColors val="0"/>
        <c:ser>
          <c:idx val="1"/>
          <c:order val="1"/>
          <c:tx>
            <c:strRef>
              <c:f>' Napojení VaK'!$G$3</c:f>
              <c:strCache>
                <c:ptCount val="1"/>
                <c:pt idx="0">
                  <c:v>%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>
                <a:solidFill>
                  <a:schemeClr val="accent2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cat>
            <c:numRef>
              <c:f>' Napojení VaK'!$C$4:$C$32</c:f>
              <c:numCache>
                <c:formatCode>General</c:formatCode>
                <c:ptCount val="29"/>
                <c:pt idx="0">
                  <c:v>1989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  <c:pt idx="19">
                  <c:v>2012</c:v>
                </c:pt>
                <c:pt idx="20">
                  <c:v>2013</c:v>
                </c:pt>
                <c:pt idx="21">
                  <c:v>2014</c:v>
                </c:pt>
                <c:pt idx="22">
                  <c:v>2015</c:v>
                </c:pt>
                <c:pt idx="23">
                  <c:v>2016</c:v>
                </c:pt>
                <c:pt idx="24">
                  <c:v>2017</c:v>
                </c:pt>
                <c:pt idx="25">
                  <c:v>2018</c:v>
                </c:pt>
                <c:pt idx="26">
                  <c:v>2019</c:v>
                </c:pt>
                <c:pt idx="27">
                  <c:v>2020</c:v>
                </c:pt>
                <c:pt idx="28">
                  <c:v>2021</c:v>
                </c:pt>
              </c:numCache>
            </c:numRef>
          </c:cat>
          <c:val>
            <c:numRef>
              <c:f>' Napojení VaK'!$G$4:$G$33</c:f>
              <c:numCache>
                <c:formatCode>0.0</c:formatCode>
                <c:ptCount val="30"/>
                <c:pt idx="0">
                  <c:v>72.400000000000006</c:v>
                </c:pt>
                <c:pt idx="1">
                  <c:v>73</c:v>
                </c:pt>
                <c:pt idx="2">
                  <c:v>73.2</c:v>
                </c:pt>
                <c:pt idx="3">
                  <c:v>73.3</c:v>
                </c:pt>
                <c:pt idx="4">
                  <c:v>73.5</c:v>
                </c:pt>
                <c:pt idx="5">
                  <c:v>74.7</c:v>
                </c:pt>
                <c:pt idx="6">
                  <c:v>74.599999999999994</c:v>
                </c:pt>
                <c:pt idx="7">
                  <c:v>74.8</c:v>
                </c:pt>
                <c:pt idx="8">
                  <c:v>74.900000000000006</c:v>
                </c:pt>
                <c:pt idx="9">
                  <c:v>77.400000000000006</c:v>
                </c:pt>
                <c:pt idx="10">
                  <c:v>77.7</c:v>
                </c:pt>
                <c:pt idx="11">
                  <c:v>77.900000000000006</c:v>
                </c:pt>
                <c:pt idx="12">
                  <c:v>79.099999999999994</c:v>
                </c:pt>
                <c:pt idx="13">
                  <c:v>80</c:v>
                </c:pt>
                <c:pt idx="14">
                  <c:v>80.8</c:v>
                </c:pt>
                <c:pt idx="15">
                  <c:v>81.099999999999994</c:v>
                </c:pt>
                <c:pt idx="16">
                  <c:v>81.3</c:v>
                </c:pt>
                <c:pt idx="17">
                  <c:v>81.900000000000006</c:v>
                </c:pt>
                <c:pt idx="18">
                  <c:v>82.6</c:v>
                </c:pt>
                <c:pt idx="19">
                  <c:v>82.5</c:v>
                </c:pt>
                <c:pt idx="20">
                  <c:v>82.8</c:v>
                </c:pt>
                <c:pt idx="21">
                  <c:v>83.9</c:v>
                </c:pt>
                <c:pt idx="22">
                  <c:v>84.2</c:v>
                </c:pt>
                <c:pt idx="23">
                  <c:v>84.7</c:v>
                </c:pt>
                <c:pt idx="24" formatCode="General">
                  <c:v>85.5</c:v>
                </c:pt>
                <c:pt idx="25">
                  <c:v>85.5</c:v>
                </c:pt>
                <c:pt idx="26" formatCode="General">
                  <c:v>85.5</c:v>
                </c:pt>
                <c:pt idx="27">
                  <c:v>86.1</c:v>
                </c:pt>
                <c:pt idx="28">
                  <c:v>87.4</c:v>
                </c:pt>
                <c:pt idx="29">
                  <c:v>87.3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B5F-475F-943C-951D1979D4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2438272"/>
        <c:axId val="152415616"/>
      </c:lineChart>
      <c:catAx>
        <c:axId val="152412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2413696"/>
        <c:crosses val="autoZero"/>
        <c:auto val="1"/>
        <c:lblAlgn val="ctr"/>
        <c:lblOffset val="100"/>
        <c:noMultiLvlLbl val="0"/>
      </c:catAx>
      <c:valAx>
        <c:axId val="152413696"/>
        <c:scaling>
          <c:orientation val="minMax"/>
          <c:max val="9500"/>
          <c:min val="6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tis. obyvatel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2412160"/>
        <c:crosses val="autoZero"/>
        <c:crossBetween val="between"/>
      </c:valAx>
      <c:valAx>
        <c:axId val="152415616"/>
        <c:scaling>
          <c:orientation val="minMax"/>
          <c:min val="5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2438272"/>
        <c:crosses val="max"/>
        <c:crossBetween val="between"/>
      </c:valAx>
      <c:catAx>
        <c:axId val="1524382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15241561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cs-CZ" sz="2000" dirty="0"/>
              <a:t>Délka vodovodní a kanalizační sítě v zemích EU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'[Voda v Evropě 2.xlsx]Obyvatelstvo'!$F$1</c:f>
              <c:strCache>
                <c:ptCount val="1"/>
                <c:pt idx="0">
                  <c:v>Délka vodovodní sítě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'[Voda v Evropě 2.xlsx]Obyvatelstvo'!$B$3:$B$30</c:f>
              <c:strCache>
                <c:ptCount val="28"/>
                <c:pt idx="0">
                  <c:v>Rumunsko</c:v>
                </c:pt>
                <c:pt idx="1">
                  <c:v>Estonsko</c:v>
                </c:pt>
                <c:pt idx="2">
                  <c:v>Španělsko</c:v>
                </c:pt>
                <c:pt idx="3">
                  <c:v>Slovensko</c:v>
                </c:pt>
                <c:pt idx="4">
                  <c:v>Malta</c:v>
                </c:pt>
                <c:pt idx="5">
                  <c:v>Kypr</c:v>
                </c:pt>
                <c:pt idx="6">
                  <c:v>Itálie</c:v>
                </c:pt>
                <c:pt idx="7">
                  <c:v>UK</c:v>
                </c:pt>
                <c:pt idx="8">
                  <c:v>Německo</c:v>
                </c:pt>
                <c:pt idx="9">
                  <c:v>Řecko</c:v>
                </c:pt>
                <c:pt idx="10">
                  <c:v>Lucembursko</c:v>
                </c:pt>
                <c:pt idx="11">
                  <c:v>Maďarsko</c:v>
                </c:pt>
                <c:pt idx="12">
                  <c:v>Švýcarsko</c:v>
                </c:pt>
                <c:pt idx="13">
                  <c:v>Nizozemí</c:v>
                </c:pt>
                <c:pt idx="14">
                  <c:v>ČR</c:v>
                </c:pt>
                <c:pt idx="15">
                  <c:v>Chorvatsko</c:v>
                </c:pt>
                <c:pt idx="16">
                  <c:v>Polsko</c:v>
                </c:pt>
                <c:pt idx="17">
                  <c:v>Rakousko</c:v>
                </c:pt>
                <c:pt idx="18">
                  <c:v>Švédsko</c:v>
                </c:pt>
                <c:pt idx="19">
                  <c:v>Belgie</c:v>
                </c:pt>
                <c:pt idx="20">
                  <c:v>Bulharsko</c:v>
                </c:pt>
                <c:pt idx="21">
                  <c:v>Dánsko</c:v>
                </c:pt>
                <c:pt idx="22">
                  <c:v>Irsko</c:v>
                </c:pt>
                <c:pt idx="23">
                  <c:v>Norsko</c:v>
                </c:pt>
                <c:pt idx="24">
                  <c:v>Portugalsko</c:v>
                </c:pt>
                <c:pt idx="25">
                  <c:v>Francie</c:v>
                </c:pt>
                <c:pt idx="26">
                  <c:v>Slovinsko</c:v>
                </c:pt>
                <c:pt idx="27">
                  <c:v>Finsko</c:v>
                </c:pt>
              </c:strCache>
              <c:extLst/>
            </c:strRef>
          </c:cat>
          <c:val>
            <c:numRef>
              <c:f>'[Voda v Evropě 2.xlsx]Obyvatelstvo'!$F$3:$F$30</c:f>
              <c:numCache>
                <c:formatCode>0.00</c:formatCode>
                <c:ptCount val="28"/>
                <c:pt idx="0">
                  <c:v>4.3</c:v>
                </c:pt>
                <c:pt idx="1">
                  <c:v>5.07</c:v>
                </c:pt>
                <c:pt idx="2">
                  <c:v>5.29</c:v>
                </c:pt>
                <c:pt idx="3">
                  <c:v>5.6</c:v>
                </c:pt>
                <c:pt idx="4">
                  <c:v>5.6</c:v>
                </c:pt>
                <c:pt idx="5">
                  <c:v>5.93</c:v>
                </c:pt>
                <c:pt idx="6">
                  <c:v>6</c:v>
                </c:pt>
                <c:pt idx="7">
                  <c:v>6.45</c:v>
                </c:pt>
                <c:pt idx="8">
                  <c:v>6.6</c:v>
                </c:pt>
                <c:pt idx="9">
                  <c:v>6.61</c:v>
                </c:pt>
                <c:pt idx="10">
                  <c:v>7</c:v>
                </c:pt>
                <c:pt idx="11">
                  <c:v>7</c:v>
                </c:pt>
                <c:pt idx="12">
                  <c:v>7</c:v>
                </c:pt>
                <c:pt idx="13">
                  <c:v>7.06</c:v>
                </c:pt>
                <c:pt idx="14">
                  <c:v>7.41</c:v>
                </c:pt>
                <c:pt idx="15">
                  <c:v>7.8</c:v>
                </c:pt>
                <c:pt idx="16">
                  <c:v>7.99</c:v>
                </c:pt>
                <c:pt idx="17">
                  <c:v>9.02</c:v>
                </c:pt>
                <c:pt idx="18">
                  <c:v>9.1999999999999993</c:v>
                </c:pt>
                <c:pt idx="19">
                  <c:v>9.5299999999999994</c:v>
                </c:pt>
                <c:pt idx="20">
                  <c:v>9.9600000000000009</c:v>
                </c:pt>
                <c:pt idx="21">
                  <c:v>10.199999999999999</c:v>
                </c:pt>
                <c:pt idx="22">
                  <c:v>10.6</c:v>
                </c:pt>
                <c:pt idx="23">
                  <c:v>10.8</c:v>
                </c:pt>
                <c:pt idx="24">
                  <c:v>11.3</c:v>
                </c:pt>
                <c:pt idx="25">
                  <c:v>15</c:v>
                </c:pt>
                <c:pt idx="26">
                  <c:v>15.45</c:v>
                </c:pt>
                <c:pt idx="27">
                  <c:v>19.5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B15A-439A-864B-B7CD61D24EDC}"/>
            </c:ext>
          </c:extLst>
        </c:ser>
        <c:ser>
          <c:idx val="1"/>
          <c:order val="1"/>
          <c:tx>
            <c:strRef>
              <c:f>'[Voda v Evropě 2.xlsx]Obyvatelstvo'!$H$1</c:f>
              <c:strCache>
                <c:ptCount val="1"/>
                <c:pt idx="0">
                  <c:v>Délka kanalizační sítě</c:v>
                </c:pt>
              </c:strCache>
              <c:extLst xmlns:c15="http://schemas.microsoft.com/office/drawing/2012/chart"/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'[Voda v Evropě 2.xlsx]Obyvatelstvo'!$B$3:$B$30</c:f>
              <c:strCache>
                <c:ptCount val="28"/>
                <c:pt idx="0">
                  <c:v>Rumunsko</c:v>
                </c:pt>
                <c:pt idx="1">
                  <c:v>Estonsko</c:v>
                </c:pt>
                <c:pt idx="2">
                  <c:v>Španělsko</c:v>
                </c:pt>
                <c:pt idx="3">
                  <c:v>Slovensko</c:v>
                </c:pt>
                <c:pt idx="4">
                  <c:v>Malta</c:v>
                </c:pt>
                <c:pt idx="5">
                  <c:v>Kypr</c:v>
                </c:pt>
                <c:pt idx="6">
                  <c:v>Itálie</c:v>
                </c:pt>
                <c:pt idx="7">
                  <c:v>UK</c:v>
                </c:pt>
                <c:pt idx="8">
                  <c:v>Německo</c:v>
                </c:pt>
                <c:pt idx="9">
                  <c:v>Řecko</c:v>
                </c:pt>
                <c:pt idx="10">
                  <c:v>Lucembursko</c:v>
                </c:pt>
                <c:pt idx="11">
                  <c:v>Maďarsko</c:v>
                </c:pt>
                <c:pt idx="12">
                  <c:v>Švýcarsko</c:v>
                </c:pt>
                <c:pt idx="13">
                  <c:v>Nizozemí</c:v>
                </c:pt>
                <c:pt idx="14">
                  <c:v>ČR</c:v>
                </c:pt>
                <c:pt idx="15">
                  <c:v>Chorvatsko</c:v>
                </c:pt>
                <c:pt idx="16">
                  <c:v>Polsko</c:v>
                </c:pt>
                <c:pt idx="17">
                  <c:v>Rakousko</c:v>
                </c:pt>
                <c:pt idx="18">
                  <c:v>Švédsko</c:v>
                </c:pt>
                <c:pt idx="19">
                  <c:v>Belgie</c:v>
                </c:pt>
                <c:pt idx="20">
                  <c:v>Bulharsko</c:v>
                </c:pt>
                <c:pt idx="21">
                  <c:v>Dánsko</c:v>
                </c:pt>
                <c:pt idx="22">
                  <c:v>Irsko</c:v>
                </c:pt>
                <c:pt idx="23">
                  <c:v>Norsko</c:v>
                </c:pt>
                <c:pt idx="24">
                  <c:v>Portugalsko</c:v>
                </c:pt>
                <c:pt idx="25">
                  <c:v>Francie</c:v>
                </c:pt>
                <c:pt idx="26">
                  <c:v>Slovinsko</c:v>
                </c:pt>
                <c:pt idx="27">
                  <c:v>Finsko</c:v>
                </c:pt>
              </c:strCache>
              <c:extLst/>
            </c:strRef>
          </c:cat>
          <c:val>
            <c:numRef>
              <c:f>'[Voda v Evropě 2.xlsx]Obyvatelstvo'!$H$3:$H$32</c:f>
              <c:numCache>
                <c:formatCode>0.00</c:formatCode>
                <c:ptCount val="28"/>
                <c:pt idx="0">
                  <c:v>1.96</c:v>
                </c:pt>
                <c:pt idx="1">
                  <c:v>5.13</c:v>
                </c:pt>
                <c:pt idx="2">
                  <c:v>4.03</c:v>
                </c:pt>
                <c:pt idx="3">
                  <c:v>2.64</c:v>
                </c:pt>
                <c:pt idx="4">
                  <c:v>3.83</c:v>
                </c:pt>
                <c:pt idx="5">
                  <c:v>4.63</c:v>
                </c:pt>
                <c:pt idx="6">
                  <c:v>5</c:v>
                </c:pt>
                <c:pt idx="7">
                  <c:v>6.02</c:v>
                </c:pt>
                <c:pt idx="8">
                  <c:v>7.37</c:v>
                </c:pt>
                <c:pt idx="9">
                  <c:v>4.46</c:v>
                </c:pt>
                <c:pt idx="10">
                  <c:v>8</c:v>
                </c:pt>
                <c:pt idx="11">
                  <c:v>5.59</c:v>
                </c:pt>
                <c:pt idx="12">
                  <c:v>15.1</c:v>
                </c:pt>
                <c:pt idx="13">
                  <c:v>9.1199999999999992</c:v>
                </c:pt>
                <c:pt idx="14">
                  <c:v>4.59</c:v>
                </c:pt>
                <c:pt idx="15">
                  <c:v>14</c:v>
                </c:pt>
                <c:pt idx="16">
                  <c:v>5.4</c:v>
                </c:pt>
                <c:pt idx="17">
                  <c:v>11.28</c:v>
                </c:pt>
                <c:pt idx="18">
                  <c:v>8.9</c:v>
                </c:pt>
                <c:pt idx="19">
                  <c:v>4.96</c:v>
                </c:pt>
                <c:pt idx="20">
                  <c:v>2.19</c:v>
                </c:pt>
                <c:pt idx="21">
                  <c:v>12.4</c:v>
                </c:pt>
                <c:pt idx="22">
                  <c:v>19.100000000000001</c:v>
                </c:pt>
                <c:pt idx="23">
                  <c:v>12.5</c:v>
                </c:pt>
                <c:pt idx="24">
                  <c:v>7.2</c:v>
                </c:pt>
                <c:pt idx="25">
                  <c:v>6</c:v>
                </c:pt>
                <c:pt idx="26">
                  <c:v>4.28</c:v>
                </c:pt>
                <c:pt idx="27">
                  <c:v>9.1999999999999993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1-B15A-439A-864B-B7CD61D24E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398611712"/>
        <c:axId val="398612368"/>
        <c:extLst/>
      </c:barChart>
      <c:catAx>
        <c:axId val="398611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98612368"/>
        <c:crosses val="autoZero"/>
        <c:auto val="1"/>
        <c:lblAlgn val="ctr"/>
        <c:lblOffset val="100"/>
        <c:noMultiLvlLbl val="0"/>
      </c:catAx>
      <c:valAx>
        <c:axId val="398612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m/obyvatele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98611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</a:defRPr>
      </a:pPr>
      <a:endParaRPr lang="cs-CZ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cs-CZ" sz="2000" dirty="0"/>
              <a:t>Spotřeba vody 1989-2022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2"/>
          <c:order val="1"/>
          <c:tx>
            <c:strRef>
              <c:f>'Voda vyrobená'!$K$2</c:f>
              <c:strCache>
                <c:ptCount val="1"/>
                <c:pt idx="0">
                  <c:v>Specifická potřeba z vody vyrobené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'Voda vyrobená'!$B$5:$B$34</c:f>
              <c:numCache>
                <c:formatCode>General</c:formatCode>
                <c:ptCount val="30"/>
                <c:pt idx="0">
                  <c:v>1989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  <c:pt idx="19">
                  <c:v>2012</c:v>
                </c:pt>
                <c:pt idx="20">
                  <c:v>2013</c:v>
                </c:pt>
                <c:pt idx="21">
                  <c:v>2014</c:v>
                </c:pt>
                <c:pt idx="22">
                  <c:v>2015</c:v>
                </c:pt>
                <c:pt idx="23">
                  <c:v>2016</c:v>
                </c:pt>
                <c:pt idx="24">
                  <c:v>2017</c:v>
                </c:pt>
                <c:pt idx="25">
                  <c:v>2018</c:v>
                </c:pt>
                <c:pt idx="26">
                  <c:v>2019</c:v>
                </c:pt>
                <c:pt idx="27">
                  <c:v>2020</c:v>
                </c:pt>
                <c:pt idx="28">
                  <c:v>2021</c:v>
                </c:pt>
                <c:pt idx="29">
                  <c:v>2022</c:v>
                </c:pt>
              </c:numCache>
            </c:numRef>
          </c:cat>
          <c:val>
            <c:numRef>
              <c:f>'Voda vyrobená'!$K$5:$K$34</c:f>
              <c:numCache>
                <c:formatCode>General</c:formatCode>
                <c:ptCount val="30"/>
                <c:pt idx="0">
                  <c:v>401</c:v>
                </c:pt>
                <c:pt idx="1">
                  <c:v>317</c:v>
                </c:pt>
                <c:pt idx="2">
                  <c:v>296</c:v>
                </c:pt>
                <c:pt idx="3">
                  <c:v>292</c:v>
                </c:pt>
                <c:pt idx="4">
                  <c:v>274</c:v>
                </c:pt>
                <c:pt idx="5">
                  <c:v>260</c:v>
                </c:pt>
                <c:pt idx="6">
                  <c:v>245</c:v>
                </c:pt>
                <c:pt idx="7">
                  <c:v>237</c:v>
                </c:pt>
                <c:pt idx="8">
                  <c:v>231</c:v>
                </c:pt>
                <c:pt idx="9">
                  <c:v>225</c:v>
                </c:pt>
                <c:pt idx="10">
                  <c:v>224</c:v>
                </c:pt>
                <c:pt idx="11">
                  <c:v>211</c:v>
                </c:pt>
                <c:pt idx="12">
                  <c:v>204</c:v>
                </c:pt>
                <c:pt idx="13">
                  <c:v>202</c:v>
                </c:pt>
                <c:pt idx="14">
                  <c:v>196</c:v>
                </c:pt>
                <c:pt idx="15">
                  <c:v>189</c:v>
                </c:pt>
                <c:pt idx="16">
                  <c:v>184</c:v>
                </c:pt>
                <c:pt idx="17">
                  <c:v>180</c:v>
                </c:pt>
                <c:pt idx="18">
                  <c:v>174</c:v>
                </c:pt>
                <c:pt idx="19">
                  <c:v>173.8</c:v>
                </c:pt>
                <c:pt idx="20">
                  <c:v>166.8</c:v>
                </c:pt>
                <c:pt idx="21">
                  <c:v>158.9</c:v>
                </c:pt>
                <c:pt idx="22">
                  <c:v>165.4</c:v>
                </c:pt>
                <c:pt idx="23">
                  <c:v>162.5</c:v>
                </c:pt>
                <c:pt idx="24">
                  <c:v>164.9</c:v>
                </c:pt>
                <c:pt idx="25" formatCode="0.0">
                  <c:v>165.9</c:v>
                </c:pt>
                <c:pt idx="26" formatCode="0.0">
                  <c:v>163.5</c:v>
                </c:pt>
                <c:pt idx="27">
                  <c:v>159.5</c:v>
                </c:pt>
                <c:pt idx="28">
                  <c:v>157.5</c:v>
                </c:pt>
                <c:pt idx="29">
                  <c:v>156.69999999999999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09-4603-9BEB-C23368652267}"/>
            </c:ext>
          </c:extLst>
        </c:ser>
        <c:ser>
          <c:idx val="3"/>
          <c:order val="2"/>
          <c:tx>
            <c:strRef>
              <c:f>'Voda vyrobená'!$N$2</c:f>
              <c:strCache>
                <c:ptCount val="1"/>
                <c:pt idx="0">
                  <c:v>Specifické množství vody fakturované pro domácnost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'Voda vyrobená'!$B$5:$B$34</c:f>
              <c:numCache>
                <c:formatCode>General</c:formatCode>
                <c:ptCount val="30"/>
                <c:pt idx="0">
                  <c:v>1989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  <c:pt idx="19">
                  <c:v>2012</c:v>
                </c:pt>
                <c:pt idx="20">
                  <c:v>2013</c:v>
                </c:pt>
                <c:pt idx="21">
                  <c:v>2014</c:v>
                </c:pt>
                <c:pt idx="22">
                  <c:v>2015</c:v>
                </c:pt>
                <c:pt idx="23">
                  <c:v>2016</c:v>
                </c:pt>
                <c:pt idx="24">
                  <c:v>2017</c:v>
                </c:pt>
                <c:pt idx="25">
                  <c:v>2018</c:v>
                </c:pt>
                <c:pt idx="26">
                  <c:v>2019</c:v>
                </c:pt>
                <c:pt idx="27">
                  <c:v>2020</c:v>
                </c:pt>
                <c:pt idx="28">
                  <c:v>2021</c:v>
                </c:pt>
                <c:pt idx="29">
                  <c:v>2022</c:v>
                </c:pt>
              </c:numCache>
            </c:numRef>
          </c:cat>
          <c:val>
            <c:numRef>
              <c:f>'Voda vyrobená'!$N$5:$N$34</c:f>
              <c:numCache>
                <c:formatCode>General</c:formatCode>
                <c:ptCount val="30"/>
                <c:pt idx="0">
                  <c:v>171</c:v>
                </c:pt>
                <c:pt idx="1">
                  <c:v>129</c:v>
                </c:pt>
                <c:pt idx="2">
                  <c:v>121</c:v>
                </c:pt>
                <c:pt idx="3">
                  <c:v>116</c:v>
                </c:pt>
                <c:pt idx="4">
                  <c:v>113</c:v>
                </c:pt>
                <c:pt idx="5">
                  <c:v>110</c:v>
                </c:pt>
                <c:pt idx="6">
                  <c:v>109</c:v>
                </c:pt>
                <c:pt idx="7">
                  <c:v>107</c:v>
                </c:pt>
                <c:pt idx="8">
                  <c:v>104</c:v>
                </c:pt>
                <c:pt idx="9">
                  <c:v>103</c:v>
                </c:pt>
                <c:pt idx="10">
                  <c:v>103</c:v>
                </c:pt>
                <c:pt idx="11">
                  <c:v>102</c:v>
                </c:pt>
                <c:pt idx="12">
                  <c:v>98.9</c:v>
                </c:pt>
                <c:pt idx="13">
                  <c:v>97.5</c:v>
                </c:pt>
                <c:pt idx="14">
                  <c:v>98.5</c:v>
                </c:pt>
                <c:pt idx="15">
                  <c:v>94.2</c:v>
                </c:pt>
                <c:pt idx="16">
                  <c:v>92.5</c:v>
                </c:pt>
                <c:pt idx="17">
                  <c:v>89.5</c:v>
                </c:pt>
                <c:pt idx="18">
                  <c:v>88.6</c:v>
                </c:pt>
                <c:pt idx="19">
                  <c:v>88.1</c:v>
                </c:pt>
                <c:pt idx="20">
                  <c:v>87.2</c:v>
                </c:pt>
                <c:pt idx="21">
                  <c:v>87.3</c:v>
                </c:pt>
                <c:pt idx="22">
                  <c:v>87.9</c:v>
                </c:pt>
                <c:pt idx="23" formatCode="0.0">
                  <c:v>88.3</c:v>
                </c:pt>
                <c:pt idx="24">
                  <c:v>88.7</c:v>
                </c:pt>
                <c:pt idx="25" formatCode="0.0">
                  <c:v>89.2</c:v>
                </c:pt>
                <c:pt idx="26" formatCode="0.0">
                  <c:v>90.6</c:v>
                </c:pt>
                <c:pt idx="27">
                  <c:v>91.1</c:v>
                </c:pt>
                <c:pt idx="28">
                  <c:v>93.2</c:v>
                </c:pt>
                <c:pt idx="29">
                  <c:v>89.4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F09-4603-9BEB-C233686522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155947008"/>
        <c:axId val="155936640"/>
      </c:barChart>
      <c:lineChart>
        <c:grouping val="standard"/>
        <c:varyColors val="0"/>
        <c:ser>
          <c:idx val="0"/>
          <c:order val="0"/>
          <c:tx>
            <c:strRef>
              <c:f>'Voda vyrobená'!$C$2</c:f>
              <c:strCache>
                <c:ptCount val="1"/>
                <c:pt idx="0">
                  <c:v>Voda vyrobená z veřejných vodovodů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'Voda vyrobená'!$B$5:$B$34</c:f>
              <c:numCache>
                <c:formatCode>General</c:formatCode>
                <c:ptCount val="30"/>
                <c:pt idx="0">
                  <c:v>1989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  <c:pt idx="19">
                  <c:v>2012</c:v>
                </c:pt>
                <c:pt idx="20">
                  <c:v>2013</c:v>
                </c:pt>
                <c:pt idx="21">
                  <c:v>2014</c:v>
                </c:pt>
                <c:pt idx="22">
                  <c:v>2015</c:v>
                </c:pt>
                <c:pt idx="23">
                  <c:v>2016</c:v>
                </c:pt>
                <c:pt idx="24">
                  <c:v>2017</c:v>
                </c:pt>
                <c:pt idx="25">
                  <c:v>2018</c:v>
                </c:pt>
                <c:pt idx="26">
                  <c:v>2019</c:v>
                </c:pt>
                <c:pt idx="27">
                  <c:v>2020</c:v>
                </c:pt>
                <c:pt idx="28">
                  <c:v>2021</c:v>
                </c:pt>
                <c:pt idx="29">
                  <c:v>2022</c:v>
                </c:pt>
              </c:numCache>
            </c:numRef>
          </c:cat>
          <c:val>
            <c:numRef>
              <c:f>'Voda vyrobená'!$C$5:$C$34</c:f>
              <c:numCache>
                <c:formatCode>#,##0</c:formatCode>
                <c:ptCount val="30"/>
                <c:pt idx="0" formatCode="General">
                  <c:v>1251</c:v>
                </c:pt>
                <c:pt idx="1">
                  <c:v>1021</c:v>
                </c:pt>
                <c:pt idx="2" formatCode="General">
                  <c:v>958</c:v>
                </c:pt>
                <c:pt idx="3" formatCode="General">
                  <c:v>944</c:v>
                </c:pt>
                <c:pt idx="4">
                  <c:v>887</c:v>
                </c:pt>
                <c:pt idx="5" formatCode="General">
                  <c:v>843</c:v>
                </c:pt>
                <c:pt idx="6" formatCode="General">
                  <c:v>800</c:v>
                </c:pt>
                <c:pt idx="7" formatCode="General">
                  <c:v>778</c:v>
                </c:pt>
                <c:pt idx="8" formatCode="General">
                  <c:v>754</c:v>
                </c:pt>
                <c:pt idx="9" formatCode="General">
                  <c:v>753</c:v>
                </c:pt>
                <c:pt idx="10" formatCode="General">
                  <c:v>751</c:v>
                </c:pt>
                <c:pt idx="11" formatCode="General">
                  <c:v>720</c:v>
                </c:pt>
                <c:pt idx="12" formatCode="General">
                  <c:v>699</c:v>
                </c:pt>
                <c:pt idx="13" formatCode="General">
                  <c:v>699</c:v>
                </c:pt>
                <c:pt idx="14" formatCode="General">
                  <c:v>682</c:v>
                </c:pt>
                <c:pt idx="15" formatCode="General">
                  <c:v>667</c:v>
                </c:pt>
                <c:pt idx="16" formatCode="General">
                  <c:v>653</c:v>
                </c:pt>
                <c:pt idx="17" formatCode="General">
                  <c:v>642</c:v>
                </c:pt>
                <c:pt idx="18" formatCode="General">
                  <c:v>623</c:v>
                </c:pt>
                <c:pt idx="19" formatCode="General">
                  <c:v>623.5</c:v>
                </c:pt>
                <c:pt idx="20" formatCode="General">
                  <c:v>600.20000000000005</c:v>
                </c:pt>
                <c:pt idx="21" formatCode="General">
                  <c:v>575.4</c:v>
                </c:pt>
                <c:pt idx="22" formatCode="General">
                  <c:v>599.6</c:v>
                </c:pt>
                <c:pt idx="23" formatCode="General">
                  <c:v>593.29999999999995</c:v>
                </c:pt>
                <c:pt idx="24" formatCode="General">
                  <c:v>603.79999999999995</c:v>
                </c:pt>
                <c:pt idx="25" formatCode="General">
                  <c:v>609.70000000000005</c:v>
                </c:pt>
                <c:pt idx="26" formatCode="General">
                  <c:v>602.4</c:v>
                </c:pt>
                <c:pt idx="27" formatCode="General">
                  <c:v>589.4</c:v>
                </c:pt>
                <c:pt idx="28" formatCode="General">
                  <c:v>587.20000000000005</c:v>
                </c:pt>
                <c:pt idx="29" formatCode="General">
                  <c:v>576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F09-4603-9BEB-C233686522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5916544"/>
        <c:axId val="155934720"/>
      </c:lineChart>
      <c:catAx>
        <c:axId val="155916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5934720"/>
        <c:crosses val="autoZero"/>
        <c:auto val="1"/>
        <c:lblAlgn val="ctr"/>
        <c:lblOffset val="100"/>
        <c:noMultiLvlLbl val="0"/>
      </c:catAx>
      <c:valAx>
        <c:axId val="155934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mil. m3  za rok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5916544"/>
        <c:crosses val="autoZero"/>
        <c:crossBetween val="between"/>
      </c:valAx>
      <c:valAx>
        <c:axId val="15593664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litr na osobu a den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5947008"/>
        <c:crosses val="max"/>
        <c:crossBetween val="between"/>
      </c:valAx>
      <c:catAx>
        <c:axId val="1559470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1559366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S</a:t>
            </a:r>
            <a:r>
              <a:rPr lang="cs-CZ" sz="2000" dirty="0"/>
              <a:t>potřeba pitné vody v Evropě 2020 – sběr dat v roce 2018</a:t>
            </a:r>
            <a:endParaRPr lang="en-US" sz="2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'Spotřeba vody'!$B$5:$B$31</c:f>
              <c:strCache>
                <c:ptCount val="27"/>
                <c:pt idx="0">
                  <c:v>Malta</c:v>
                </c:pt>
                <c:pt idx="1">
                  <c:v>Estonsko</c:v>
                </c:pt>
                <c:pt idx="2">
                  <c:v>Česká republika</c:v>
                </c:pt>
                <c:pt idx="3">
                  <c:v>Maďarsko</c:v>
                </c:pt>
                <c:pt idx="4">
                  <c:v>Belgie</c:v>
                </c:pt>
                <c:pt idx="5">
                  <c:v>Bulharsko</c:v>
                </c:pt>
                <c:pt idx="6">
                  <c:v>Polsko</c:v>
                </c:pt>
                <c:pt idx="7">
                  <c:v>Slovinsko</c:v>
                </c:pt>
                <c:pt idx="8">
                  <c:v>Dánsko</c:v>
                </c:pt>
                <c:pt idx="9">
                  <c:v>Finsko</c:v>
                </c:pt>
                <c:pt idx="10">
                  <c:v>Rumunsko</c:v>
                </c:pt>
                <c:pt idx="11">
                  <c:v>Německo</c:v>
                </c:pt>
                <c:pt idx="12">
                  <c:v>Nizozemí</c:v>
                </c:pt>
                <c:pt idx="13">
                  <c:v>Rakousko</c:v>
                </c:pt>
                <c:pt idx="14">
                  <c:v>Irsko</c:v>
                </c:pt>
                <c:pt idx="15">
                  <c:v>Španělsko</c:v>
                </c:pt>
                <c:pt idx="16">
                  <c:v>Lucembursko</c:v>
                </c:pt>
                <c:pt idx="17">
                  <c:v>Velká Británie</c:v>
                </c:pt>
                <c:pt idx="18">
                  <c:v>Švédsko</c:v>
                </c:pt>
                <c:pt idx="19">
                  <c:v>Norsko</c:v>
                </c:pt>
                <c:pt idx="20">
                  <c:v>Kypr</c:v>
                </c:pt>
                <c:pt idx="21">
                  <c:v>Řecko</c:v>
                </c:pt>
                <c:pt idx="22">
                  <c:v>Chorvatsko</c:v>
                </c:pt>
                <c:pt idx="23">
                  <c:v>Francie</c:v>
                </c:pt>
                <c:pt idx="24">
                  <c:v>Portugalsko</c:v>
                </c:pt>
                <c:pt idx="25">
                  <c:v>Itálie</c:v>
                </c:pt>
                <c:pt idx="26">
                  <c:v>Švýcarsko</c:v>
                </c:pt>
              </c:strCache>
            </c:strRef>
          </c:cat>
          <c:val>
            <c:numRef>
              <c:f>'Spotřeba vody'!$D$5:$D$31</c:f>
              <c:numCache>
                <c:formatCode>General</c:formatCode>
                <c:ptCount val="27"/>
                <c:pt idx="0">
                  <c:v>79.36</c:v>
                </c:pt>
                <c:pt idx="1">
                  <c:v>88</c:v>
                </c:pt>
                <c:pt idx="2">
                  <c:v>89.2</c:v>
                </c:pt>
                <c:pt idx="3">
                  <c:v>95</c:v>
                </c:pt>
                <c:pt idx="4">
                  <c:v>95</c:v>
                </c:pt>
                <c:pt idx="5">
                  <c:v>99</c:v>
                </c:pt>
                <c:pt idx="6">
                  <c:v>99</c:v>
                </c:pt>
                <c:pt idx="7">
                  <c:v>103.97</c:v>
                </c:pt>
                <c:pt idx="8">
                  <c:v>105</c:v>
                </c:pt>
                <c:pt idx="9">
                  <c:v>119</c:v>
                </c:pt>
                <c:pt idx="10">
                  <c:v>119</c:v>
                </c:pt>
                <c:pt idx="11">
                  <c:v>126</c:v>
                </c:pt>
                <c:pt idx="12">
                  <c:v>127</c:v>
                </c:pt>
                <c:pt idx="13">
                  <c:v>129</c:v>
                </c:pt>
                <c:pt idx="14">
                  <c:v>130</c:v>
                </c:pt>
                <c:pt idx="15">
                  <c:v>132</c:v>
                </c:pt>
                <c:pt idx="16">
                  <c:v>137</c:v>
                </c:pt>
                <c:pt idx="17">
                  <c:v>139</c:v>
                </c:pt>
                <c:pt idx="18">
                  <c:v>140</c:v>
                </c:pt>
                <c:pt idx="19">
                  <c:v>140</c:v>
                </c:pt>
                <c:pt idx="20">
                  <c:v>140</c:v>
                </c:pt>
                <c:pt idx="21">
                  <c:v>150</c:v>
                </c:pt>
                <c:pt idx="22">
                  <c:v>150</c:v>
                </c:pt>
                <c:pt idx="23">
                  <c:v>170</c:v>
                </c:pt>
                <c:pt idx="24">
                  <c:v>204</c:v>
                </c:pt>
                <c:pt idx="25">
                  <c:v>220</c:v>
                </c:pt>
                <c:pt idx="26">
                  <c:v>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DB-4997-A113-293614EC7F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66183528"/>
        <c:axId val="466188120"/>
      </c:barChart>
      <c:catAx>
        <c:axId val="466183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66188120"/>
        <c:crosses val="autoZero"/>
        <c:auto val="1"/>
        <c:lblAlgn val="ctr"/>
        <c:lblOffset val="100"/>
        <c:noMultiLvlLbl val="0"/>
      </c:catAx>
      <c:valAx>
        <c:axId val="466188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l/osoba/den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66183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cs-CZ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cs-CZ" sz="2000" dirty="0"/>
              <a:t>Ztráty vody v trubní síti v letech 1994-2022 v ČR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'Ztráta vody'!$Z$36</c:f>
              <c:strCache>
                <c:ptCount val="1"/>
                <c:pt idx="0">
                  <c:v>Ztráty v trubní síti [%]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-540000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'Ztráta vody'!$B$6:$B$34</c:f>
              <c:numCache>
                <c:formatCode>General</c:formatCode>
                <c:ptCount val="29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  <c:pt idx="28">
                  <c:v>2022</c:v>
                </c:pt>
              </c:numCache>
            </c:numRef>
          </c:cat>
          <c:val>
            <c:numRef>
              <c:f>'Ztráta vody'!$H$6:$H$34</c:f>
              <c:numCache>
                <c:formatCode>General</c:formatCode>
                <c:ptCount val="29"/>
                <c:pt idx="0">
                  <c:v>28.9</c:v>
                </c:pt>
                <c:pt idx="1">
                  <c:v>29.7</c:v>
                </c:pt>
                <c:pt idx="2">
                  <c:v>31.3</c:v>
                </c:pt>
                <c:pt idx="3">
                  <c:v>28.5</c:v>
                </c:pt>
                <c:pt idx="4">
                  <c:v>27.3</c:v>
                </c:pt>
                <c:pt idx="5">
                  <c:v>25.9</c:v>
                </c:pt>
                <c:pt idx="6">
                  <c:v>25.2</c:v>
                </c:pt>
                <c:pt idx="7">
                  <c:v>25.2</c:v>
                </c:pt>
                <c:pt idx="8">
                  <c:v>23.8</c:v>
                </c:pt>
                <c:pt idx="9">
                  <c:v>23.3</c:v>
                </c:pt>
                <c:pt idx="10">
                  <c:v>21.4</c:v>
                </c:pt>
                <c:pt idx="11">
                  <c:v>20.9</c:v>
                </c:pt>
                <c:pt idx="12">
                  <c:v>20.7</c:v>
                </c:pt>
                <c:pt idx="13">
                  <c:v>18.600000000000001</c:v>
                </c:pt>
                <c:pt idx="14">
                  <c:v>19.399999999999999</c:v>
                </c:pt>
                <c:pt idx="15">
                  <c:v>19.3</c:v>
                </c:pt>
                <c:pt idx="16">
                  <c:v>19.7</c:v>
                </c:pt>
                <c:pt idx="17">
                  <c:v>18.5</c:v>
                </c:pt>
                <c:pt idx="18">
                  <c:v>19.3</c:v>
                </c:pt>
                <c:pt idx="19">
                  <c:v>17.899999999999999</c:v>
                </c:pt>
                <c:pt idx="20">
                  <c:v>16.600000000000001</c:v>
                </c:pt>
                <c:pt idx="21">
                  <c:v>16.8</c:v>
                </c:pt>
                <c:pt idx="22">
                  <c:v>15.4</c:v>
                </c:pt>
                <c:pt idx="23">
                  <c:v>16.399999999999999</c:v>
                </c:pt>
                <c:pt idx="24">
                  <c:v>15.8</c:v>
                </c:pt>
                <c:pt idx="25">
                  <c:v>14.5</c:v>
                </c:pt>
                <c:pt idx="26">
                  <c:v>15.1</c:v>
                </c:pt>
                <c:pt idx="27">
                  <c:v>14.9</c:v>
                </c:pt>
                <c:pt idx="28">
                  <c:v>14.7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6A-489E-ADDC-5438D68D73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5597440"/>
        <c:axId val="155623808"/>
        <c:extLst>
          <c:ext xmlns:c15="http://schemas.microsoft.com/office/drawing/2012/chart" uri="{02D57815-91ED-43cb-92C2-25804820EDAC}">
            <c15:filteredBarSeries>
              <c15:ser>
                <c:idx val="0"/>
                <c:order val="1"/>
                <c:tx>
                  <c:strRef>
                    <c:extLst>
                      <c:ext uri="{02D57815-91ED-43cb-92C2-25804820EDAC}">
                        <c15:formulaRef>
                          <c15:sqref>'Ztráta vody'!$Z$35</c15:sqref>
                        </c15:formulaRef>
                      </c:ext>
                    </c:extLst>
                    <c:strCache>
                      <c:ptCount val="1"/>
                      <c:pt idx="0">
                        <c:v>Voda nefakturovaná [%]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1">
                          <a:shade val="51000"/>
                          <a:satMod val="130000"/>
                        </a:schemeClr>
                      </a:gs>
                      <a:gs pos="80000">
                        <a:schemeClr val="accent1">
                          <a:shade val="93000"/>
                          <a:satMod val="130000"/>
                        </a:schemeClr>
                      </a:gs>
                      <a:gs pos="100000">
                        <a:schemeClr val="accent1">
                          <a:shade val="94000"/>
                          <a:satMod val="135000"/>
                        </a:schemeClr>
                      </a:gs>
                    </a:gsLst>
                    <a:lin ang="16200000" scaled="0"/>
                  </a:gradFill>
                  <a:ln>
                    <a:noFill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c:spPr>
                <c:invertIfNegative val="0"/>
                <c:dLbls>
                  <c:spPr>
                    <a:solidFill>
                      <a:sysClr val="window" lastClr="FFFFFF"/>
                    </a:solidFill>
                    <a:ln>
                      <a:solidFill>
                        <a:sysClr val="windowText" lastClr="000000">
                          <a:lumMod val="25000"/>
                          <a:lumOff val="75000"/>
                        </a:sysClr>
                      </a:solidFill>
                    </a:ln>
                    <a:effectLst/>
                  </c:spPr>
                  <c:txPr>
                    <a:bodyPr rot="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cs-CZ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pPr xmlns:c15="http://schemas.microsoft.com/office/drawing/2012/chart">
                        <a:prstGeom prst="wedgeRectCallout">
                          <a:avLst/>
                        </a:prstGeom>
                        <a:noFill/>
                        <a:ln>
                          <a:noFill/>
                        </a:ln>
                      </c15:spPr>
                      <c15:showLeaderLines val="0"/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'Ztráta vody'!$B$6:$B$34</c15:sqref>
                        </c15:formulaRef>
                      </c:ext>
                    </c:extLst>
                    <c:numCache>
                      <c:formatCode>General</c:formatCode>
                      <c:ptCount val="29"/>
                      <c:pt idx="0">
                        <c:v>1994</c:v>
                      </c:pt>
                      <c:pt idx="1">
                        <c:v>1995</c:v>
                      </c:pt>
                      <c:pt idx="2">
                        <c:v>1996</c:v>
                      </c:pt>
                      <c:pt idx="3">
                        <c:v>1997</c:v>
                      </c:pt>
                      <c:pt idx="4">
                        <c:v>1998</c:v>
                      </c:pt>
                      <c:pt idx="5">
                        <c:v>1999</c:v>
                      </c:pt>
                      <c:pt idx="6">
                        <c:v>2000</c:v>
                      </c:pt>
                      <c:pt idx="7">
                        <c:v>2001</c:v>
                      </c:pt>
                      <c:pt idx="8">
                        <c:v>2002</c:v>
                      </c:pt>
                      <c:pt idx="9">
                        <c:v>2003</c:v>
                      </c:pt>
                      <c:pt idx="10">
                        <c:v>2004</c:v>
                      </c:pt>
                      <c:pt idx="11">
                        <c:v>2005</c:v>
                      </c:pt>
                      <c:pt idx="12">
                        <c:v>2006</c:v>
                      </c:pt>
                      <c:pt idx="13">
                        <c:v>2007</c:v>
                      </c:pt>
                      <c:pt idx="14">
                        <c:v>2008</c:v>
                      </c:pt>
                      <c:pt idx="15">
                        <c:v>2009</c:v>
                      </c:pt>
                      <c:pt idx="16">
                        <c:v>2010</c:v>
                      </c:pt>
                      <c:pt idx="17">
                        <c:v>2011</c:v>
                      </c:pt>
                      <c:pt idx="18">
                        <c:v>2012</c:v>
                      </c:pt>
                      <c:pt idx="19">
                        <c:v>2013</c:v>
                      </c:pt>
                      <c:pt idx="20">
                        <c:v>2014</c:v>
                      </c:pt>
                      <c:pt idx="21">
                        <c:v>2015</c:v>
                      </c:pt>
                      <c:pt idx="22">
                        <c:v>2016</c:v>
                      </c:pt>
                      <c:pt idx="23">
                        <c:v>2017</c:v>
                      </c:pt>
                      <c:pt idx="24">
                        <c:v>2018</c:v>
                      </c:pt>
                      <c:pt idx="25">
                        <c:v>2019</c:v>
                      </c:pt>
                      <c:pt idx="26">
                        <c:v>2020</c:v>
                      </c:pt>
                      <c:pt idx="27">
                        <c:v>2021</c:v>
                      </c:pt>
                      <c:pt idx="28">
                        <c:v>2022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'Ztráta vody'!$F$6:$F$31</c15:sqref>
                        </c15:formulaRef>
                      </c:ext>
                    </c:extLst>
                    <c:numCache>
                      <c:formatCode>0.0</c:formatCode>
                      <c:ptCount val="26"/>
                      <c:pt idx="0">
                        <c:v>32</c:v>
                      </c:pt>
                      <c:pt idx="1">
                        <c:v>32.6</c:v>
                      </c:pt>
                      <c:pt idx="2">
                        <c:v>34.200000000000003</c:v>
                      </c:pt>
                      <c:pt idx="3">
                        <c:v>31.7</c:v>
                      </c:pt>
                      <c:pt idx="4">
                        <c:v>30.7</c:v>
                      </c:pt>
                      <c:pt idx="5">
                        <c:v>29</c:v>
                      </c:pt>
                      <c:pt idx="6">
                        <c:v>28.4</c:v>
                      </c:pt>
                      <c:pt idx="7">
                        <c:v>28.5</c:v>
                      </c:pt>
                      <c:pt idx="8">
                        <c:v>26.9</c:v>
                      </c:pt>
                      <c:pt idx="9">
                        <c:v>26.5</c:v>
                      </c:pt>
                      <c:pt idx="10">
                        <c:v>24.3</c:v>
                      </c:pt>
                      <c:pt idx="11">
                        <c:v>24</c:v>
                      </c:pt>
                      <c:pt idx="12">
                        <c:v>24</c:v>
                      </c:pt>
                      <c:pt idx="13">
                        <c:v>21.6</c:v>
                      </c:pt>
                      <c:pt idx="14">
                        <c:v>22.3</c:v>
                      </c:pt>
                      <c:pt idx="15">
                        <c:v>22.2</c:v>
                      </c:pt>
                      <c:pt idx="16">
                        <c:v>22.6</c:v>
                      </c:pt>
                      <c:pt idx="17">
                        <c:v>21.2</c:v>
                      </c:pt>
                      <c:pt idx="18">
                        <c:v>22.1</c:v>
                      </c:pt>
                      <c:pt idx="19">
                        <c:v>20.5</c:v>
                      </c:pt>
                      <c:pt idx="20">
                        <c:v>19.100000000000001</c:v>
                      </c:pt>
                      <c:pt idx="21">
                        <c:v>19.399999999999999</c:v>
                      </c:pt>
                      <c:pt idx="22">
                        <c:v>18.192688759822346</c:v>
                      </c:pt>
                      <c:pt idx="23" formatCode="General">
                        <c:v>19.2</c:v>
                      </c:pt>
                      <c:pt idx="24">
                        <c:v>18.47049044056525</c:v>
                      </c:pt>
                      <c:pt idx="25">
                        <c:v>17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416A-489E-ADDC-5438D68D7335}"/>
                  </c:ext>
                </c:extLst>
              </c15:ser>
            </c15:filteredBarSeries>
          </c:ext>
        </c:extLst>
      </c:barChart>
      <c:catAx>
        <c:axId val="155597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5623808"/>
        <c:crosses val="autoZero"/>
        <c:auto val="1"/>
        <c:lblAlgn val="ctr"/>
        <c:lblOffset val="100"/>
        <c:noMultiLvlLbl val="0"/>
      </c:catAx>
      <c:valAx>
        <c:axId val="155623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5597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2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dk1">
            <a:lumMod val="75000"/>
            <a:lumOff val="2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dk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383478-2D26-4F60-9BB4-64C67C795994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C5EE504D-1D97-45C0-9B7E-A9B65E885DAE}">
      <dgm:prSet phldrT="[Text]"/>
      <dgm:spPr/>
      <dgm:t>
        <a:bodyPr/>
        <a:lstStyle/>
        <a:p>
          <a:r>
            <a:rPr lang="cs-CZ" dirty="0"/>
            <a:t>Změny v rozložení srážek</a:t>
          </a:r>
        </a:p>
      </dgm:t>
    </dgm:pt>
    <dgm:pt modelId="{E38BC04E-9FFC-4477-B7E7-2AABAD4E26E1}" type="parTrans" cxnId="{FE9AD5AA-B9A2-4743-A2D5-48BD02B1DA27}">
      <dgm:prSet/>
      <dgm:spPr/>
      <dgm:t>
        <a:bodyPr/>
        <a:lstStyle/>
        <a:p>
          <a:endParaRPr lang="cs-CZ"/>
        </a:p>
      </dgm:t>
    </dgm:pt>
    <dgm:pt modelId="{7339EF5D-FFB6-4CC6-B840-B5F7A8E54BFE}" type="sibTrans" cxnId="{FE9AD5AA-B9A2-4743-A2D5-48BD02B1DA27}">
      <dgm:prSet/>
      <dgm:spPr/>
      <dgm:t>
        <a:bodyPr/>
        <a:lstStyle/>
        <a:p>
          <a:endParaRPr lang="cs-CZ"/>
        </a:p>
      </dgm:t>
    </dgm:pt>
    <dgm:pt modelId="{3237D60B-FD8A-4497-B14B-CEAE5A687514}">
      <dgm:prSet phldrT="[Text]"/>
      <dgm:spPr/>
      <dgm:t>
        <a:bodyPr/>
        <a:lstStyle/>
        <a:p>
          <a:pPr>
            <a:buNone/>
          </a:pPr>
          <a:r>
            <a:rPr lang="cs-CZ" b="1" u="sng" dirty="0"/>
            <a:t>Zadržení vody která spadne</a:t>
          </a:r>
        </a:p>
        <a:p>
          <a:pPr>
            <a:buFont typeface="Wingdings" panose="05000000000000000000" pitchFamily="2" charset="2"/>
            <a:buChar char="ü"/>
          </a:pPr>
          <a:r>
            <a:rPr lang="cs-CZ" i="1" dirty="0">
              <a:solidFill>
                <a:srgbClr val="296EB6"/>
              </a:solidFill>
            </a:rPr>
            <a:t>Nádrže </a:t>
          </a:r>
        </a:p>
        <a:p>
          <a:pPr>
            <a:buFont typeface="Wingdings" panose="05000000000000000000" pitchFamily="2" charset="2"/>
            <a:buChar char="ü"/>
          </a:pPr>
          <a:r>
            <a:rPr lang="cs-CZ" i="1" dirty="0">
              <a:solidFill>
                <a:srgbClr val="296EB6"/>
              </a:solidFill>
            </a:rPr>
            <a:t>Péče o půdu</a:t>
          </a:r>
        </a:p>
      </dgm:t>
    </dgm:pt>
    <dgm:pt modelId="{B9C62278-CA36-449F-9676-C7DC337D4239}" type="parTrans" cxnId="{9B798CD2-C598-40C1-83E4-813885EB42EE}">
      <dgm:prSet/>
      <dgm:spPr/>
      <dgm:t>
        <a:bodyPr/>
        <a:lstStyle/>
        <a:p>
          <a:endParaRPr lang="cs-CZ"/>
        </a:p>
      </dgm:t>
    </dgm:pt>
    <dgm:pt modelId="{71E4E3AD-ACC1-4F69-979D-5777FCEECBF8}" type="sibTrans" cxnId="{9B798CD2-C598-40C1-83E4-813885EB42EE}">
      <dgm:prSet/>
      <dgm:spPr/>
      <dgm:t>
        <a:bodyPr/>
        <a:lstStyle/>
        <a:p>
          <a:endParaRPr lang="cs-CZ"/>
        </a:p>
      </dgm:t>
    </dgm:pt>
    <dgm:pt modelId="{5C471515-D92A-4D28-BE6C-A212E5976703}">
      <dgm:prSet phldrT="[Text]"/>
      <dgm:spPr/>
      <dgm:t>
        <a:bodyPr/>
        <a:lstStyle/>
        <a:p>
          <a:r>
            <a:rPr lang="cs-CZ" dirty="0"/>
            <a:t>Růst průměrných teplot</a:t>
          </a:r>
        </a:p>
      </dgm:t>
    </dgm:pt>
    <dgm:pt modelId="{E2794434-AF89-47AB-BECB-3E89444A70D8}" type="parTrans" cxnId="{60B6E05D-737B-49F7-BF0D-FF005849DE88}">
      <dgm:prSet/>
      <dgm:spPr/>
      <dgm:t>
        <a:bodyPr/>
        <a:lstStyle/>
        <a:p>
          <a:endParaRPr lang="cs-CZ"/>
        </a:p>
      </dgm:t>
    </dgm:pt>
    <dgm:pt modelId="{13BA8FC4-401B-48FA-8154-FA78D8F7A46E}" type="sibTrans" cxnId="{60B6E05D-737B-49F7-BF0D-FF005849DE88}">
      <dgm:prSet/>
      <dgm:spPr/>
      <dgm:t>
        <a:bodyPr/>
        <a:lstStyle/>
        <a:p>
          <a:endParaRPr lang="cs-CZ"/>
        </a:p>
      </dgm:t>
    </dgm:pt>
    <dgm:pt modelId="{9C0DA691-1B89-4817-977A-739B764A89A8}">
      <dgm:prSet phldrT="[Text]"/>
      <dgm:spPr/>
      <dgm:t>
        <a:bodyPr/>
        <a:lstStyle/>
        <a:p>
          <a:r>
            <a:rPr lang="cs-CZ" b="1" u="sng" dirty="0"/>
            <a:t>Nakládání se zdroji vody</a:t>
          </a:r>
        </a:p>
        <a:p>
          <a:r>
            <a:rPr lang="cs-CZ" i="1" dirty="0">
              <a:solidFill>
                <a:srgbClr val="296EB6"/>
              </a:solidFill>
            </a:rPr>
            <a:t>Připojení na větší vodárenské soustavy</a:t>
          </a:r>
        </a:p>
        <a:p>
          <a:r>
            <a:rPr lang="cs-CZ" i="1" dirty="0">
              <a:solidFill>
                <a:srgbClr val="296EB6"/>
              </a:solidFill>
            </a:rPr>
            <a:t>Propojení sítě</a:t>
          </a:r>
        </a:p>
      </dgm:t>
    </dgm:pt>
    <dgm:pt modelId="{50901563-3443-4B60-BB8B-7F65CA4CBA9B}" type="parTrans" cxnId="{812AE329-6532-4E46-96AB-746704536ACB}">
      <dgm:prSet/>
      <dgm:spPr/>
      <dgm:t>
        <a:bodyPr/>
        <a:lstStyle/>
        <a:p>
          <a:endParaRPr lang="cs-CZ"/>
        </a:p>
      </dgm:t>
    </dgm:pt>
    <dgm:pt modelId="{0709C100-B693-4571-8398-AE2EAD2F73CA}" type="sibTrans" cxnId="{812AE329-6532-4E46-96AB-746704536ACB}">
      <dgm:prSet/>
      <dgm:spPr/>
      <dgm:t>
        <a:bodyPr/>
        <a:lstStyle/>
        <a:p>
          <a:endParaRPr lang="cs-CZ"/>
        </a:p>
      </dgm:t>
    </dgm:pt>
    <dgm:pt modelId="{90A32553-DFD3-48A2-8666-F29014677A29}">
      <dgm:prSet phldrT="[Text]"/>
      <dgm:spPr/>
      <dgm:t>
        <a:bodyPr/>
        <a:lstStyle/>
        <a:p>
          <a:r>
            <a:rPr lang="cs-CZ" dirty="0"/>
            <a:t>Přístup k čištění vody</a:t>
          </a:r>
        </a:p>
      </dgm:t>
    </dgm:pt>
    <dgm:pt modelId="{9D9C5B27-55FA-4299-854B-82D0262568B9}" type="parTrans" cxnId="{857A3AE1-BE5B-4A3D-B3F6-502183FB9E7A}">
      <dgm:prSet/>
      <dgm:spPr/>
      <dgm:t>
        <a:bodyPr/>
        <a:lstStyle/>
        <a:p>
          <a:endParaRPr lang="cs-CZ"/>
        </a:p>
      </dgm:t>
    </dgm:pt>
    <dgm:pt modelId="{FF996357-D5FC-46AB-A4C1-328F932025C7}" type="sibTrans" cxnId="{857A3AE1-BE5B-4A3D-B3F6-502183FB9E7A}">
      <dgm:prSet/>
      <dgm:spPr/>
      <dgm:t>
        <a:bodyPr/>
        <a:lstStyle/>
        <a:p>
          <a:endParaRPr lang="cs-CZ"/>
        </a:p>
      </dgm:t>
    </dgm:pt>
    <dgm:pt modelId="{F46AF5EA-FB57-4732-AA59-A1F7FFF68178}">
      <dgm:prSet phldrT="[Text]"/>
      <dgm:spPr/>
      <dgm:t>
        <a:bodyPr/>
        <a:lstStyle/>
        <a:p>
          <a:r>
            <a:rPr lang="cs-CZ" b="1" u="sng" dirty="0"/>
            <a:t>Srážková voda zatěžuje čistírny</a:t>
          </a:r>
        </a:p>
        <a:p>
          <a:r>
            <a:rPr lang="cs-CZ" i="1" dirty="0">
              <a:solidFill>
                <a:srgbClr val="296EB6"/>
              </a:solidFill>
            </a:rPr>
            <a:t>Oddílné kanalizace</a:t>
          </a:r>
        </a:p>
      </dgm:t>
    </dgm:pt>
    <dgm:pt modelId="{748D6B1F-ADEA-47BB-8F5A-08EA130E4AC8}" type="parTrans" cxnId="{C1BB41B6-ED0B-4ADB-9542-2D6006F55287}">
      <dgm:prSet/>
      <dgm:spPr/>
      <dgm:t>
        <a:bodyPr/>
        <a:lstStyle/>
        <a:p>
          <a:endParaRPr lang="cs-CZ"/>
        </a:p>
      </dgm:t>
    </dgm:pt>
    <dgm:pt modelId="{99C62CAA-2AE8-47E5-A11F-000D57287012}" type="sibTrans" cxnId="{C1BB41B6-ED0B-4ADB-9542-2D6006F55287}">
      <dgm:prSet/>
      <dgm:spPr/>
      <dgm:t>
        <a:bodyPr/>
        <a:lstStyle/>
        <a:p>
          <a:endParaRPr lang="cs-CZ"/>
        </a:p>
      </dgm:t>
    </dgm:pt>
    <dgm:pt modelId="{2F7E2154-3C7E-4EC6-868B-A3515D4F0A09}" type="pres">
      <dgm:prSet presAssocID="{2D383478-2D26-4F60-9BB4-64C67C795994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069B7913-4081-411E-BCE1-ACB426214C0F}" type="pres">
      <dgm:prSet presAssocID="{C5EE504D-1D97-45C0-9B7E-A9B65E885DAE}" presName="parentText1" presStyleLbl="node1" presStyleIdx="0" presStyleCnt="3">
        <dgm:presLayoutVars>
          <dgm:chMax/>
          <dgm:chPref val="3"/>
          <dgm:bulletEnabled val="1"/>
        </dgm:presLayoutVars>
      </dgm:prSet>
      <dgm:spPr/>
    </dgm:pt>
    <dgm:pt modelId="{37B23E89-EC48-45D2-ABDD-4C995A9E3AF3}" type="pres">
      <dgm:prSet presAssocID="{C5EE504D-1D97-45C0-9B7E-A9B65E885DAE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</dgm:pt>
    <dgm:pt modelId="{118C4B18-86C0-4A4E-BBD9-FBAC5C2B440C}" type="pres">
      <dgm:prSet presAssocID="{5C471515-D92A-4D28-BE6C-A212E5976703}" presName="parentText2" presStyleLbl="node1" presStyleIdx="1" presStyleCnt="3">
        <dgm:presLayoutVars>
          <dgm:chMax/>
          <dgm:chPref val="3"/>
          <dgm:bulletEnabled val="1"/>
        </dgm:presLayoutVars>
      </dgm:prSet>
      <dgm:spPr/>
    </dgm:pt>
    <dgm:pt modelId="{3CEC8B91-F788-4762-91B8-DDF5C0803B65}" type="pres">
      <dgm:prSet presAssocID="{5C471515-D92A-4D28-BE6C-A212E5976703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</dgm:pt>
    <dgm:pt modelId="{662461A7-8352-4894-AE41-464974291A76}" type="pres">
      <dgm:prSet presAssocID="{90A32553-DFD3-48A2-8666-F29014677A29}" presName="parentText3" presStyleLbl="node1" presStyleIdx="2" presStyleCnt="3">
        <dgm:presLayoutVars>
          <dgm:chMax/>
          <dgm:chPref val="3"/>
          <dgm:bulletEnabled val="1"/>
        </dgm:presLayoutVars>
      </dgm:prSet>
      <dgm:spPr/>
    </dgm:pt>
    <dgm:pt modelId="{6E7E46C4-BC5B-423E-B1AE-49EC5FA84CCE}" type="pres">
      <dgm:prSet presAssocID="{90A32553-DFD3-48A2-8666-F29014677A29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D85DFB14-D9EF-4518-80B5-7F6861921AE3}" type="presOf" srcId="{C5EE504D-1D97-45C0-9B7E-A9B65E885DAE}" destId="{069B7913-4081-411E-BCE1-ACB426214C0F}" srcOrd="0" destOrd="0" presId="urn:microsoft.com/office/officeart/2009/3/layout/IncreasingArrowsProcess"/>
    <dgm:cxn modelId="{812AE329-6532-4E46-96AB-746704536ACB}" srcId="{5C471515-D92A-4D28-BE6C-A212E5976703}" destId="{9C0DA691-1B89-4817-977A-739B764A89A8}" srcOrd="0" destOrd="0" parTransId="{50901563-3443-4B60-BB8B-7F65CA4CBA9B}" sibTransId="{0709C100-B693-4571-8398-AE2EAD2F73CA}"/>
    <dgm:cxn modelId="{60B6E05D-737B-49F7-BF0D-FF005849DE88}" srcId="{2D383478-2D26-4F60-9BB4-64C67C795994}" destId="{5C471515-D92A-4D28-BE6C-A212E5976703}" srcOrd="1" destOrd="0" parTransId="{E2794434-AF89-47AB-BECB-3E89444A70D8}" sibTransId="{13BA8FC4-401B-48FA-8154-FA78D8F7A46E}"/>
    <dgm:cxn modelId="{63D48B75-C1EA-4981-80C7-9BED42F790A2}" type="presOf" srcId="{F46AF5EA-FB57-4732-AA59-A1F7FFF68178}" destId="{6E7E46C4-BC5B-423E-B1AE-49EC5FA84CCE}" srcOrd="0" destOrd="0" presId="urn:microsoft.com/office/officeart/2009/3/layout/IncreasingArrowsProcess"/>
    <dgm:cxn modelId="{14A76883-46C3-4B0F-A078-B081874AA766}" type="presOf" srcId="{90A32553-DFD3-48A2-8666-F29014677A29}" destId="{662461A7-8352-4894-AE41-464974291A76}" srcOrd="0" destOrd="0" presId="urn:microsoft.com/office/officeart/2009/3/layout/IncreasingArrowsProcess"/>
    <dgm:cxn modelId="{718D6493-F11F-44C9-A205-E20C3E221249}" type="presOf" srcId="{5C471515-D92A-4D28-BE6C-A212E5976703}" destId="{118C4B18-86C0-4A4E-BBD9-FBAC5C2B440C}" srcOrd="0" destOrd="0" presId="urn:microsoft.com/office/officeart/2009/3/layout/IncreasingArrowsProcess"/>
    <dgm:cxn modelId="{5919A1A3-285A-44A9-90B5-AA41683F5BF0}" type="presOf" srcId="{3237D60B-FD8A-4497-B14B-CEAE5A687514}" destId="{37B23E89-EC48-45D2-ABDD-4C995A9E3AF3}" srcOrd="0" destOrd="0" presId="urn:microsoft.com/office/officeart/2009/3/layout/IncreasingArrowsProcess"/>
    <dgm:cxn modelId="{FE9AD5AA-B9A2-4743-A2D5-48BD02B1DA27}" srcId="{2D383478-2D26-4F60-9BB4-64C67C795994}" destId="{C5EE504D-1D97-45C0-9B7E-A9B65E885DAE}" srcOrd="0" destOrd="0" parTransId="{E38BC04E-9FFC-4477-B7E7-2AABAD4E26E1}" sibTransId="{7339EF5D-FFB6-4CC6-B840-B5F7A8E54BFE}"/>
    <dgm:cxn modelId="{C1BB41B6-ED0B-4ADB-9542-2D6006F55287}" srcId="{90A32553-DFD3-48A2-8666-F29014677A29}" destId="{F46AF5EA-FB57-4732-AA59-A1F7FFF68178}" srcOrd="0" destOrd="0" parTransId="{748D6B1F-ADEA-47BB-8F5A-08EA130E4AC8}" sibTransId="{99C62CAA-2AE8-47E5-A11F-000D57287012}"/>
    <dgm:cxn modelId="{84A77ABA-91C6-4CB9-87E4-ACDA5B0DEBDC}" type="presOf" srcId="{2D383478-2D26-4F60-9BB4-64C67C795994}" destId="{2F7E2154-3C7E-4EC6-868B-A3515D4F0A09}" srcOrd="0" destOrd="0" presId="urn:microsoft.com/office/officeart/2009/3/layout/IncreasingArrowsProcess"/>
    <dgm:cxn modelId="{9B798CD2-C598-40C1-83E4-813885EB42EE}" srcId="{C5EE504D-1D97-45C0-9B7E-A9B65E885DAE}" destId="{3237D60B-FD8A-4497-B14B-CEAE5A687514}" srcOrd="0" destOrd="0" parTransId="{B9C62278-CA36-449F-9676-C7DC337D4239}" sibTransId="{71E4E3AD-ACC1-4F69-979D-5777FCEECBF8}"/>
    <dgm:cxn modelId="{D169BCD2-E187-4C07-9CCC-FB8C008D40D5}" type="presOf" srcId="{9C0DA691-1B89-4817-977A-739B764A89A8}" destId="{3CEC8B91-F788-4762-91B8-DDF5C0803B65}" srcOrd="0" destOrd="0" presId="urn:microsoft.com/office/officeart/2009/3/layout/IncreasingArrowsProcess"/>
    <dgm:cxn modelId="{857A3AE1-BE5B-4A3D-B3F6-502183FB9E7A}" srcId="{2D383478-2D26-4F60-9BB4-64C67C795994}" destId="{90A32553-DFD3-48A2-8666-F29014677A29}" srcOrd="2" destOrd="0" parTransId="{9D9C5B27-55FA-4299-854B-82D0262568B9}" sibTransId="{FF996357-D5FC-46AB-A4C1-328F932025C7}"/>
    <dgm:cxn modelId="{8782A429-9AA9-4A1D-B475-9A2FEF99E2CD}" type="presParOf" srcId="{2F7E2154-3C7E-4EC6-868B-A3515D4F0A09}" destId="{069B7913-4081-411E-BCE1-ACB426214C0F}" srcOrd="0" destOrd="0" presId="urn:microsoft.com/office/officeart/2009/3/layout/IncreasingArrowsProcess"/>
    <dgm:cxn modelId="{9BDF74B1-88FD-4F71-A440-CC306C41ABC2}" type="presParOf" srcId="{2F7E2154-3C7E-4EC6-868B-A3515D4F0A09}" destId="{37B23E89-EC48-45D2-ABDD-4C995A9E3AF3}" srcOrd="1" destOrd="0" presId="urn:microsoft.com/office/officeart/2009/3/layout/IncreasingArrowsProcess"/>
    <dgm:cxn modelId="{386CAF60-38F4-4AA5-94DA-03E501F0AEBB}" type="presParOf" srcId="{2F7E2154-3C7E-4EC6-868B-A3515D4F0A09}" destId="{118C4B18-86C0-4A4E-BBD9-FBAC5C2B440C}" srcOrd="2" destOrd="0" presId="urn:microsoft.com/office/officeart/2009/3/layout/IncreasingArrowsProcess"/>
    <dgm:cxn modelId="{86EFD008-B89F-49FA-B591-6428AD9C0542}" type="presParOf" srcId="{2F7E2154-3C7E-4EC6-868B-A3515D4F0A09}" destId="{3CEC8B91-F788-4762-91B8-DDF5C0803B65}" srcOrd="3" destOrd="0" presId="urn:microsoft.com/office/officeart/2009/3/layout/IncreasingArrowsProcess"/>
    <dgm:cxn modelId="{B79967A4-0323-409F-BE4C-2D3204693507}" type="presParOf" srcId="{2F7E2154-3C7E-4EC6-868B-A3515D4F0A09}" destId="{662461A7-8352-4894-AE41-464974291A76}" srcOrd="4" destOrd="0" presId="urn:microsoft.com/office/officeart/2009/3/layout/IncreasingArrowsProcess"/>
    <dgm:cxn modelId="{9D24098A-EB04-4B45-BBB6-FEF486BB4FA5}" type="presParOf" srcId="{2F7E2154-3C7E-4EC6-868B-A3515D4F0A09}" destId="{6E7E46C4-BC5B-423E-B1AE-49EC5FA84CCE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8A53335-B4FA-4BC7-A881-95985D4513C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AB023076-A3D2-40C9-8A73-D74A4D6DF2E1}">
      <dgm:prSet custT="1"/>
      <dgm:spPr>
        <a:solidFill>
          <a:srgbClr val="296EB6"/>
        </a:solidFill>
      </dgm:spPr>
      <dgm:t>
        <a:bodyPr/>
        <a:lstStyle/>
        <a:p>
          <a: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  <a:t>Počet obyvatel ČR zásobovaných z veř. vodovodů: 		10,069 mil. (95,6 %)</a:t>
          </a:r>
        </a:p>
      </dgm:t>
    </dgm:pt>
    <dgm:pt modelId="{6AAA6E22-4D91-4B83-9E88-DAE12CE7210D}" type="parTrans" cxnId="{97371CBB-69FA-469B-8840-CFAFCFAC9C74}">
      <dgm:prSet/>
      <dgm:spPr/>
      <dgm:t>
        <a:bodyPr/>
        <a:lstStyle/>
        <a:p>
          <a:endParaRPr lang="cs-CZ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292E99-F57A-4859-AA6B-0C1770057521}" type="sibTrans" cxnId="{97371CBB-69FA-469B-8840-CFAFCFAC9C74}">
      <dgm:prSet/>
      <dgm:spPr/>
      <dgm:t>
        <a:bodyPr/>
        <a:lstStyle/>
        <a:p>
          <a:endParaRPr lang="cs-CZ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097B45-4228-4ECE-AF8A-5EF777FBF235}">
      <dgm:prSet custT="1"/>
      <dgm:spPr>
        <a:solidFill>
          <a:srgbClr val="296EB6"/>
        </a:solidFill>
      </dgm:spPr>
      <dgm:t>
        <a:bodyPr/>
        <a:lstStyle/>
        <a:p>
          <a: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  <a:t>Výroba pitné vody:	</a:t>
          </a:r>
          <a:r>
            <a:rPr lang="cs-CZ" sz="1800" dirty="0">
              <a:latin typeface="Arial" panose="020B0604020202020204" pitchFamily="34" charset="0"/>
              <a:cs typeface="Arial" panose="020B0604020202020204" pitchFamily="34" charset="0"/>
            </a:rPr>
            <a:t>					</a:t>
          </a:r>
          <a:r>
            <a:rPr lang="cs-CZ" sz="1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rPr>
            <a:t>576 mil.m</a:t>
          </a:r>
          <a:r>
            <a:rPr lang="cs-CZ" sz="1800" b="1" baseline="300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rPr>
            <a:t>3</a:t>
          </a:r>
          <a:endParaRPr lang="cs-CZ" sz="1800" b="1" dirty="0">
            <a:solidFill>
              <a:srgbClr val="00B0F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BF13F4-D6D4-4ECC-8F01-66ABA0932DEC}" type="parTrans" cxnId="{046BE51F-36CD-4F1B-8C05-9546065F4372}">
      <dgm:prSet/>
      <dgm:spPr/>
      <dgm:t>
        <a:bodyPr/>
        <a:lstStyle/>
        <a:p>
          <a:endParaRPr lang="cs-CZ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C2F4F5-500D-4650-A87D-9038A59E9FAA}" type="sibTrans" cxnId="{046BE51F-36CD-4F1B-8C05-9546065F4372}">
      <dgm:prSet/>
      <dgm:spPr/>
      <dgm:t>
        <a:bodyPr/>
        <a:lstStyle/>
        <a:p>
          <a:endParaRPr lang="cs-CZ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3F7466-4199-4165-BFD3-4A9C30407A2C}">
      <dgm:prSet custT="1"/>
      <dgm:spPr/>
      <dgm:t>
        <a:bodyPr/>
        <a:lstStyle/>
        <a:p>
          <a:r>
            <a:rPr lang="cs-CZ" sz="18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z toho spotřeba domácností					328,7 mil. m</a:t>
          </a:r>
          <a:r>
            <a:rPr lang="cs-CZ" sz="1800" i="1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3</a:t>
          </a:r>
          <a:endParaRPr lang="cs-CZ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2C360A-A99D-4613-8C05-DF6396A3A5B2}" type="parTrans" cxnId="{42C0B4BD-5EE4-4F79-8326-BAD3CFE0F8EF}">
      <dgm:prSet/>
      <dgm:spPr/>
      <dgm:t>
        <a:bodyPr/>
        <a:lstStyle/>
        <a:p>
          <a:endParaRPr lang="cs-CZ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7B13DA-0D60-4676-B54D-AE38FD7154EF}" type="sibTrans" cxnId="{42C0B4BD-5EE4-4F79-8326-BAD3CFE0F8EF}">
      <dgm:prSet/>
      <dgm:spPr/>
      <dgm:t>
        <a:bodyPr/>
        <a:lstStyle/>
        <a:p>
          <a:endParaRPr lang="cs-CZ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B07EE9-017F-40C9-81D5-F80C6A17772D}">
      <dgm:prSet custT="1"/>
      <dgm:spPr/>
      <dgm:t>
        <a:bodyPr/>
        <a:lstStyle/>
        <a:p>
          <a:r>
            <a:rPr lang="cs-CZ" sz="18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z toho spotřeba domácností	      				89,4 l/osoba/den</a:t>
          </a:r>
          <a:endParaRPr lang="cs-CZ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5149EC-B49A-4A79-9A13-CDFF4E863336}" type="parTrans" cxnId="{750048A0-E920-4407-9B02-12BB7687C826}">
      <dgm:prSet/>
      <dgm:spPr/>
      <dgm:t>
        <a:bodyPr/>
        <a:lstStyle/>
        <a:p>
          <a:endParaRPr lang="cs-CZ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23B473-153E-48AB-9152-45338BEF923E}" type="sibTrans" cxnId="{750048A0-E920-4407-9B02-12BB7687C826}">
      <dgm:prSet/>
      <dgm:spPr/>
      <dgm:t>
        <a:bodyPr/>
        <a:lstStyle/>
        <a:p>
          <a:endParaRPr lang="cs-CZ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AC6417A-11DB-4583-89C3-34B2EDE7A953}">
      <dgm:prSet custT="1"/>
      <dgm:spPr>
        <a:solidFill>
          <a:srgbClr val="296EB6"/>
        </a:solidFill>
      </dgm:spPr>
      <dgm:t>
        <a:bodyPr/>
        <a:lstStyle/>
        <a:p>
          <a: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  <a:t>Ztráty pitné vody v trubní síti:  		</a:t>
          </a:r>
          <a:r>
            <a:rPr lang="cs-CZ" sz="1800" dirty="0">
              <a:latin typeface="Arial" panose="020B0604020202020204" pitchFamily="34" charset="0"/>
              <a:cs typeface="Arial" panose="020B0604020202020204" pitchFamily="34" charset="0"/>
            </a:rPr>
            <a:t>		</a:t>
          </a:r>
          <a: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  <a:t>84 mil.m</a:t>
          </a:r>
          <a:r>
            <a:rPr lang="cs-CZ" sz="1800" b="1" baseline="30000" dirty="0">
              <a:latin typeface="Arial" panose="020B0604020202020204" pitchFamily="34" charset="0"/>
              <a:cs typeface="Arial" panose="020B0604020202020204" pitchFamily="34" charset="0"/>
            </a:rPr>
            <a:t>3 </a:t>
          </a:r>
          <a: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  <a:t>(14,7 %)</a:t>
          </a:r>
        </a:p>
      </dgm:t>
    </dgm:pt>
    <dgm:pt modelId="{8EB995E2-44C1-412D-9652-90E5E0F49B0A}" type="parTrans" cxnId="{DF8EEECC-B81C-4DD3-B2D0-8A6E504EC708}">
      <dgm:prSet/>
      <dgm:spPr/>
      <dgm:t>
        <a:bodyPr/>
        <a:lstStyle/>
        <a:p>
          <a:endParaRPr lang="cs-CZ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C3284E-5AAD-419B-994F-D59BFAFE1B50}" type="sibTrans" cxnId="{DF8EEECC-B81C-4DD3-B2D0-8A6E504EC708}">
      <dgm:prSet/>
      <dgm:spPr/>
      <dgm:t>
        <a:bodyPr/>
        <a:lstStyle/>
        <a:p>
          <a:endParaRPr lang="cs-CZ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22B41A-E985-44DC-9819-20056491F239}">
      <dgm:prSet custT="1"/>
      <dgm:spPr>
        <a:solidFill>
          <a:srgbClr val="296EB6"/>
        </a:solidFill>
      </dgm:spPr>
      <dgm:t>
        <a:bodyPr/>
        <a:lstStyle/>
        <a:p>
          <a: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  <a:t>Počet obyvatel připojených na kanalizaci: 		</a:t>
          </a:r>
          <a:r>
            <a:rPr lang="cs-CZ" sz="1800" dirty="0">
              <a:latin typeface="Arial" panose="020B0604020202020204" pitchFamily="34" charset="0"/>
              <a:cs typeface="Arial" panose="020B0604020202020204" pitchFamily="34" charset="0"/>
            </a:rPr>
            <a:t>	</a:t>
          </a:r>
          <a: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  <a:t>9,191 mil.(87,3 %)</a:t>
          </a:r>
        </a:p>
      </dgm:t>
    </dgm:pt>
    <dgm:pt modelId="{745ACDF5-CD65-4441-9CBC-24E54A6764CE}" type="parTrans" cxnId="{4E7752CB-8D0C-4BD8-A12E-95D314A8A488}">
      <dgm:prSet/>
      <dgm:spPr/>
      <dgm:t>
        <a:bodyPr/>
        <a:lstStyle/>
        <a:p>
          <a:endParaRPr lang="cs-CZ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07A49E-4764-48A1-86DB-098F74174F77}" type="sibTrans" cxnId="{4E7752CB-8D0C-4BD8-A12E-95D314A8A488}">
      <dgm:prSet/>
      <dgm:spPr/>
      <dgm:t>
        <a:bodyPr/>
        <a:lstStyle/>
        <a:p>
          <a:endParaRPr lang="cs-CZ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34752C-EB54-4931-9D70-D689CE11E156}">
      <dgm:prSet custT="1"/>
      <dgm:spPr>
        <a:solidFill>
          <a:srgbClr val="296EB6"/>
        </a:solidFill>
      </dgm:spPr>
      <dgm:t>
        <a:bodyPr/>
        <a:lstStyle/>
        <a:p>
          <a: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  <a:t>Celkem vyčištěno odpadních vod:   	</a:t>
          </a:r>
          <a:r>
            <a:rPr lang="cs-CZ" sz="1800" dirty="0">
              <a:latin typeface="Arial" panose="020B0604020202020204" pitchFamily="34" charset="0"/>
              <a:cs typeface="Arial" panose="020B0604020202020204" pitchFamily="34" charset="0"/>
            </a:rPr>
            <a:t>			</a:t>
          </a:r>
          <a:r>
            <a:rPr lang="cs-CZ" sz="1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rPr>
            <a:t>799 mil. m</a:t>
          </a:r>
          <a:r>
            <a:rPr lang="cs-CZ" sz="1800" b="1" baseline="300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rPr>
            <a:t>3</a:t>
          </a:r>
          <a:endParaRPr lang="cs-CZ" sz="1800" b="1" dirty="0">
            <a:solidFill>
              <a:srgbClr val="00B0F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105062-ED08-4E5C-863B-BFF23B79A3FA}" type="parTrans" cxnId="{25B57173-AEDD-49C6-B4B1-8C8D11D8656E}">
      <dgm:prSet/>
      <dgm:spPr/>
      <dgm:t>
        <a:bodyPr/>
        <a:lstStyle/>
        <a:p>
          <a:endParaRPr lang="cs-CZ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E6F7AA-28D1-49D8-9B71-7FB1B93423E8}" type="sibTrans" cxnId="{25B57173-AEDD-49C6-B4B1-8C8D11D8656E}">
      <dgm:prSet/>
      <dgm:spPr/>
      <dgm:t>
        <a:bodyPr/>
        <a:lstStyle/>
        <a:p>
          <a:endParaRPr lang="cs-CZ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B0F525B-40DF-421F-A318-DDF2A9E7D3F9}">
      <dgm:prSet custT="1"/>
      <dgm:spPr/>
      <dgm:t>
        <a:bodyPr/>
        <a:lstStyle/>
        <a:p>
          <a:r>
            <a:rPr lang="cs-CZ" sz="18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z toho srážkové vody</a:t>
          </a:r>
          <a:r>
            <a:rPr lang="cs-CZ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						</a:t>
          </a:r>
          <a:r>
            <a:rPr lang="cs-CZ" sz="18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346 mil. m</a:t>
          </a:r>
          <a:r>
            <a:rPr lang="cs-CZ" sz="1800" b="0" i="1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3</a:t>
          </a:r>
          <a:endParaRPr lang="cs-CZ" sz="1800" b="0" i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82124C-EC2E-46E5-BCEA-14B38C78B6B1}" type="parTrans" cxnId="{A2FB26AD-63FF-467D-A6D3-5CB67EC6356D}">
      <dgm:prSet/>
      <dgm:spPr/>
      <dgm:t>
        <a:bodyPr/>
        <a:lstStyle/>
        <a:p>
          <a:endParaRPr lang="cs-CZ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65CB27-D2D4-4990-8018-8500558697B0}" type="sibTrans" cxnId="{A2FB26AD-63FF-467D-A6D3-5CB67EC6356D}">
      <dgm:prSet/>
      <dgm:spPr/>
      <dgm:t>
        <a:bodyPr/>
        <a:lstStyle/>
        <a:p>
          <a:endParaRPr lang="cs-CZ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606B00-E1BF-4FC5-BC2F-AF47FF7371CB}">
      <dgm:prSet custT="1"/>
      <dgm:spPr/>
      <dgm:t>
        <a:bodyPr/>
        <a:lstStyle/>
        <a:p>
          <a:r>
            <a:rPr lang="cs-CZ" sz="18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z toho splaškové vody, průmyslové a ostatní vody		456 mil. m</a:t>
          </a:r>
          <a:r>
            <a:rPr lang="cs-CZ" sz="1800" i="1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3</a:t>
          </a:r>
          <a:r>
            <a:rPr lang="cs-CZ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	</a:t>
          </a:r>
        </a:p>
      </dgm:t>
    </dgm:pt>
    <dgm:pt modelId="{2FD28643-253B-47A6-A797-DC585FF5815E}" type="parTrans" cxnId="{57539769-417A-4C80-9393-665E98889581}">
      <dgm:prSet/>
      <dgm:spPr/>
      <dgm:t>
        <a:bodyPr/>
        <a:lstStyle/>
        <a:p>
          <a:endParaRPr lang="cs-CZ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D23D24-A59A-4CC3-A7E8-9B8D8DE8C71C}" type="sibTrans" cxnId="{57539769-417A-4C80-9393-665E98889581}">
      <dgm:prSet/>
      <dgm:spPr/>
      <dgm:t>
        <a:bodyPr/>
        <a:lstStyle/>
        <a:p>
          <a:endParaRPr lang="cs-CZ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189032-F7EA-491E-AD3E-BF8DA44C3286}">
      <dgm:prSet custT="1"/>
      <dgm:spPr/>
      <dgm:t>
        <a:bodyPr/>
        <a:lstStyle/>
        <a:p>
          <a:r>
            <a:rPr lang="cs-CZ" sz="18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z toho průmysl, zemědělství, ostatní odběratelé		149,4 mil. m</a:t>
          </a:r>
          <a:r>
            <a:rPr lang="cs-CZ" sz="1800" i="1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3</a:t>
          </a:r>
        </a:p>
      </dgm:t>
    </dgm:pt>
    <dgm:pt modelId="{9164BB3F-4ED5-4E04-BE4F-2C9B3D68C1DC}" type="parTrans" cxnId="{4887485D-EE6C-4503-BD75-999D2515C42F}">
      <dgm:prSet/>
      <dgm:spPr/>
      <dgm:t>
        <a:bodyPr/>
        <a:lstStyle/>
        <a:p>
          <a:endParaRPr lang="cs-CZ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A32061-81BD-4110-AA9C-55BE9032FFDB}" type="sibTrans" cxnId="{4887485D-EE6C-4503-BD75-999D2515C42F}">
      <dgm:prSet/>
      <dgm:spPr/>
      <dgm:t>
        <a:bodyPr/>
        <a:lstStyle/>
        <a:p>
          <a:endParaRPr lang="cs-CZ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DBE6F6-A257-4820-942F-2901ADB7E716}">
      <dgm:prSet custT="1"/>
      <dgm:spPr/>
      <dgm:t>
        <a:bodyPr/>
        <a:lstStyle/>
        <a:p>
          <a:r>
            <a:rPr lang="cs-CZ" sz="18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řádní členové SOVAK ČR 					9,186 mil. (91,2%)</a:t>
          </a:r>
        </a:p>
      </dgm:t>
    </dgm:pt>
    <dgm:pt modelId="{94BC2D65-7842-4E81-8E9E-0C328CFF4AA8}" type="parTrans" cxnId="{8907201D-C594-4A0F-875E-9DD8F49FB1B5}">
      <dgm:prSet/>
      <dgm:spPr/>
      <dgm:t>
        <a:bodyPr/>
        <a:lstStyle/>
        <a:p>
          <a:endParaRPr lang="cs-CZ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301961-7EDF-4FB4-8C01-468C0DC57EFF}" type="sibTrans" cxnId="{8907201D-C594-4A0F-875E-9DD8F49FB1B5}">
      <dgm:prSet/>
      <dgm:spPr/>
      <dgm:t>
        <a:bodyPr/>
        <a:lstStyle/>
        <a:p>
          <a:endParaRPr lang="cs-CZ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6A51BF-F6B5-4C35-9628-6983CF1FFA69}">
      <dgm:prSet custT="1"/>
      <dgm:spPr/>
      <dgm:t>
        <a:bodyPr/>
        <a:lstStyle/>
        <a:p>
          <a:r>
            <a:rPr lang="cs-CZ" sz="18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řádní členové SOVAK ČR 					7,805 mil (84,9 %)</a:t>
          </a:r>
        </a:p>
      </dgm:t>
    </dgm:pt>
    <dgm:pt modelId="{B1126D76-1DCD-4BA3-AE90-5E91D833640C}" type="parTrans" cxnId="{BDFCAECD-CD6F-4C07-984D-AB89D98FF6C4}">
      <dgm:prSet/>
      <dgm:spPr/>
      <dgm:t>
        <a:bodyPr/>
        <a:lstStyle/>
        <a:p>
          <a:endParaRPr lang="cs-CZ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3867F6-7C6F-4573-8DC4-A5A6BF8613F2}" type="sibTrans" cxnId="{BDFCAECD-CD6F-4C07-984D-AB89D98FF6C4}">
      <dgm:prSet/>
      <dgm:spPr/>
      <dgm:t>
        <a:bodyPr/>
        <a:lstStyle/>
        <a:p>
          <a:endParaRPr lang="cs-CZ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DBDAAA-8B69-4E5D-A3BB-561187429D28}" type="pres">
      <dgm:prSet presAssocID="{08A53335-B4FA-4BC7-A881-95985D4513CE}" presName="linear" presStyleCnt="0">
        <dgm:presLayoutVars>
          <dgm:animLvl val="lvl"/>
          <dgm:resizeHandles val="exact"/>
        </dgm:presLayoutVars>
      </dgm:prSet>
      <dgm:spPr/>
    </dgm:pt>
    <dgm:pt modelId="{1156B8C2-CC59-47FB-9BFE-66F65C360BD0}" type="pres">
      <dgm:prSet presAssocID="{AB023076-A3D2-40C9-8A73-D74A4D6DF2E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24EABAD-9E3B-42ED-953F-866B29D22B5D}" type="pres">
      <dgm:prSet presAssocID="{AB023076-A3D2-40C9-8A73-D74A4D6DF2E1}" presName="childText" presStyleLbl="revTx" presStyleIdx="0" presStyleCnt="4" custLinFactNeighborY="18669">
        <dgm:presLayoutVars>
          <dgm:bulletEnabled val="1"/>
        </dgm:presLayoutVars>
      </dgm:prSet>
      <dgm:spPr/>
    </dgm:pt>
    <dgm:pt modelId="{105907BE-AD26-4652-87F4-7ED6A3E62BFB}" type="pres">
      <dgm:prSet presAssocID="{8F097B45-4228-4ECE-AF8A-5EF777FBF235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DD267EE4-00DA-4646-9E5A-481A976ED4FF}" type="pres">
      <dgm:prSet presAssocID="{8F097B45-4228-4ECE-AF8A-5EF777FBF235}" presName="childText" presStyleLbl="revTx" presStyleIdx="1" presStyleCnt="4">
        <dgm:presLayoutVars>
          <dgm:bulletEnabled val="1"/>
        </dgm:presLayoutVars>
      </dgm:prSet>
      <dgm:spPr/>
    </dgm:pt>
    <dgm:pt modelId="{04CA38FD-CD73-47F7-9B44-4432D0FF2E6E}" type="pres">
      <dgm:prSet presAssocID="{2AC6417A-11DB-4583-89C3-34B2EDE7A953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7F27DB1-1945-4217-AC43-2F7F306D9E47}" type="pres">
      <dgm:prSet presAssocID="{A1C3284E-5AAD-419B-994F-D59BFAFE1B50}" presName="spacer" presStyleCnt="0"/>
      <dgm:spPr/>
    </dgm:pt>
    <dgm:pt modelId="{DEA9C2EE-3A98-4345-B4FF-4FC8DD34D177}" type="pres">
      <dgm:prSet presAssocID="{8822B41A-E985-44DC-9819-20056491F239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DA09CBC-D128-4297-9F80-32AC3192ADAD}" type="pres">
      <dgm:prSet presAssocID="{8822B41A-E985-44DC-9819-20056491F239}" presName="childText" presStyleLbl="revTx" presStyleIdx="2" presStyleCnt="4" custLinFactNeighborY="16373">
        <dgm:presLayoutVars>
          <dgm:bulletEnabled val="1"/>
        </dgm:presLayoutVars>
      </dgm:prSet>
      <dgm:spPr/>
    </dgm:pt>
    <dgm:pt modelId="{C517E97D-5261-425C-818F-7AD1DC81A307}" type="pres">
      <dgm:prSet presAssocID="{2034752C-EB54-4931-9D70-D689CE11E156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0A84B380-5D71-4055-8DE1-F93EFA3E4E5F}" type="pres">
      <dgm:prSet presAssocID="{2034752C-EB54-4931-9D70-D689CE11E156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8907201D-C594-4A0F-875E-9DD8F49FB1B5}" srcId="{AB023076-A3D2-40C9-8A73-D74A4D6DF2E1}" destId="{52DBE6F6-A257-4820-942F-2901ADB7E716}" srcOrd="0" destOrd="0" parTransId="{94BC2D65-7842-4E81-8E9E-0C328CFF4AA8}" sibTransId="{0D301961-7EDF-4FB4-8C01-468C0DC57EFF}"/>
    <dgm:cxn modelId="{046BE51F-36CD-4F1B-8C05-9546065F4372}" srcId="{08A53335-B4FA-4BC7-A881-95985D4513CE}" destId="{8F097B45-4228-4ECE-AF8A-5EF777FBF235}" srcOrd="1" destOrd="0" parTransId="{B5BF13F4-D6D4-4ECC-8F01-66ABA0932DEC}" sibTransId="{1BC2F4F5-500D-4650-A87D-9038A59E9FAA}"/>
    <dgm:cxn modelId="{E76FD120-4D96-4123-A735-582246771C69}" type="presOf" srcId="{253F7466-4199-4165-BFD3-4A9C30407A2C}" destId="{DD267EE4-00DA-4646-9E5A-481A976ED4FF}" srcOrd="0" destOrd="0" presId="urn:microsoft.com/office/officeart/2005/8/layout/vList2"/>
    <dgm:cxn modelId="{3E704E33-7CDE-481E-B26B-0E2E2D80FAD5}" type="presOf" srcId="{DD6A51BF-F6B5-4C35-9628-6983CF1FFA69}" destId="{DDA09CBC-D128-4297-9F80-32AC3192ADAD}" srcOrd="0" destOrd="0" presId="urn:microsoft.com/office/officeart/2005/8/layout/vList2"/>
    <dgm:cxn modelId="{4887485D-EE6C-4503-BD75-999D2515C42F}" srcId="{8F097B45-4228-4ECE-AF8A-5EF777FBF235}" destId="{61189032-F7EA-491E-AD3E-BF8DA44C3286}" srcOrd="2" destOrd="0" parTransId="{9164BB3F-4ED5-4E04-BE4F-2C9B3D68C1DC}" sibTransId="{DFA32061-81BD-4110-AA9C-55BE9032FFDB}"/>
    <dgm:cxn modelId="{3F4EF147-DE75-43EB-AC63-2349AD2067FE}" type="presOf" srcId="{B8B07EE9-017F-40C9-81D5-F80C6A17772D}" destId="{DD267EE4-00DA-4646-9E5A-481A976ED4FF}" srcOrd="0" destOrd="1" presId="urn:microsoft.com/office/officeart/2005/8/layout/vList2"/>
    <dgm:cxn modelId="{57539769-417A-4C80-9393-665E98889581}" srcId="{2034752C-EB54-4931-9D70-D689CE11E156}" destId="{03606B00-E1BF-4FC5-BC2F-AF47FF7371CB}" srcOrd="1" destOrd="0" parTransId="{2FD28643-253B-47A6-A797-DC585FF5815E}" sibTransId="{7CD23D24-A59A-4CC3-A7E8-9B8D8DE8C71C}"/>
    <dgm:cxn modelId="{B2978F6A-E351-4ACA-814D-999F2226D4E5}" type="presOf" srcId="{2AC6417A-11DB-4583-89C3-34B2EDE7A953}" destId="{04CA38FD-CD73-47F7-9B44-4432D0FF2E6E}" srcOrd="0" destOrd="0" presId="urn:microsoft.com/office/officeart/2005/8/layout/vList2"/>
    <dgm:cxn modelId="{25B57173-AEDD-49C6-B4B1-8C8D11D8656E}" srcId="{08A53335-B4FA-4BC7-A881-95985D4513CE}" destId="{2034752C-EB54-4931-9D70-D689CE11E156}" srcOrd="4" destOrd="0" parTransId="{CC105062-ED08-4E5C-863B-BFF23B79A3FA}" sibTransId="{F9E6F7AA-28D1-49D8-9B71-7FB1B93423E8}"/>
    <dgm:cxn modelId="{B03DEC78-4BBC-4795-8D4C-87A693BAC093}" type="presOf" srcId="{8F097B45-4228-4ECE-AF8A-5EF777FBF235}" destId="{105907BE-AD26-4652-87F4-7ED6A3E62BFB}" srcOrd="0" destOrd="0" presId="urn:microsoft.com/office/officeart/2005/8/layout/vList2"/>
    <dgm:cxn modelId="{6B03CD79-F1C8-477A-85AE-5862DBF49AF9}" type="presOf" srcId="{8822B41A-E985-44DC-9819-20056491F239}" destId="{DEA9C2EE-3A98-4345-B4FF-4FC8DD34D177}" srcOrd="0" destOrd="0" presId="urn:microsoft.com/office/officeart/2005/8/layout/vList2"/>
    <dgm:cxn modelId="{7323897A-563B-4DDA-AD2D-6AA665FC9709}" type="presOf" srcId="{4B0F525B-40DF-421F-A318-DDF2A9E7D3F9}" destId="{0A84B380-5D71-4055-8DE1-F93EFA3E4E5F}" srcOrd="0" destOrd="0" presId="urn:microsoft.com/office/officeart/2005/8/layout/vList2"/>
    <dgm:cxn modelId="{79487087-D4FE-4599-A56A-BF1067483868}" type="presOf" srcId="{AB023076-A3D2-40C9-8A73-D74A4D6DF2E1}" destId="{1156B8C2-CC59-47FB-9BFE-66F65C360BD0}" srcOrd="0" destOrd="0" presId="urn:microsoft.com/office/officeart/2005/8/layout/vList2"/>
    <dgm:cxn modelId="{750048A0-E920-4407-9B02-12BB7687C826}" srcId="{8F097B45-4228-4ECE-AF8A-5EF777FBF235}" destId="{B8B07EE9-017F-40C9-81D5-F80C6A17772D}" srcOrd="1" destOrd="0" parTransId="{4D5149EC-B49A-4A79-9A13-CDFF4E863336}" sibTransId="{2B23B473-153E-48AB-9152-45338BEF923E}"/>
    <dgm:cxn modelId="{BB4493A1-FC8F-4CE2-9017-20D8F5591B14}" type="presOf" srcId="{03606B00-E1BF-4FC5-BC2F-AF47FF7371CB}" destId="{0A84B380-5D71-4055-8DE1-F93EFA3E4E5F}" srcOrd="0" destOrd="1" presId="urn:microsoft.com/office/officeart/2005/8/layout/vList2"/>
    <dgm:cxn modelId="{BEB00CA2-B725-4DF3-944B-3BCC3B3BF495}" type="presOf" srcId="{08A53335-B4FA-4BC7-A881-95985D4513CE}" destId="{E6DBDAAA-8B69-4E5D-A3BB-561187429D28}" srcOrd="0" destOrd="0" presId="urn:microsoft.com/office/officeart/2005/8/layout/vList2"/>
    <dgm:cxn modelId="{A2FB26AD-63FF-467D-A6D3-5CB67EC6356D}" srcId="{2034752C-EB54-4931-9D70-D689CE11E156}" destId="{4B0F525B-40DF-421F-A318-DDF2A9E7D3F9}" srcOrd="0" destOrd="0" parTransId="{AA82124C-EC2E-46E5-BCEA-14B38C78B6B1}" sibTransId="{D265CB27-D2D4-4990-8018-8500558697B0}"/>
    <dgm:cxn modelId="{D0E2CDB4-5699-42CB-A302-2C66B284BA04}" type="presOf" srcId="{2034752C-EB54-4931-9D70-D689CE11E156}" destId="{C517E97D-5261-425C-818F-7AD1DC81A307}" srcOrd="0" destOrd="0" presId="urn:microsoft.com/office/officeart/2005/8/layout/vList2"/>
    <dgm:cxn modelId="{4659E8B5-A864-4AD9-BD3E-7EAE6D6C9E69}" type="presOf" srcId="{52DBE6F6-A257-4820-942F-2901ADB7E716}" destId="{324EABAD-9E3B-42ED-953F-866B29D22B5D}" srcOrd="0" destOrd="0" presId="urn:microsoft.com/office/officeart/2005/8/layout/vList2"/>
    <dgm:cxn modelId="{C057E5BA-85E1-4363-BF61-D87A60791D58}" type="presOf" srcId="{61189032-F7EA-491E-AD3E-BF8DA44C3286}" destId="{DD267EE4-00DA-4646-9E5A-481A976ED4FF}" srcOrd="0" destOrd="2" presId="urn:microsoft.com/office/officeart/2005/8/layout/vList2"/>
    <dgm:cxn modelId="{97371CBB-69FA-469B-8840-CFAFCFAC9C74}" srcId="{08A53335-B4FA-4BC7-A881-95985D4513CE}" destId="{AB023076-A3D2-40C9-8A73-D74A4D6DF2E1}" srcOrd="0" destOrd="0" parTransId="{6AAA6E22-4D91-4B83-9E88-DAE12CE7210D}" sibTransId="{74292E99-F57A-4859-AA6B-0C1770057521}"/>
    <dgm:cxn modelId="{42C0B4BD-5EE4-4F79-8326-BAD3CFE0F8EF}" srcId="{8F097B45-4228-4ECE-AF8A-5EF777FBF235}" destId="{253F7466-4199-4165-BFD3-4A9C30407A2C}" srcOrd="0" destOrd="0" parTransId="{272C360A-A99D-4613-8C05-DF6396A3A5B2}" sibTransId="{E67B13DA-0D60-4676-B54D-AE38FD7154EF}"/>
    <dgm:cxn modelId="{4E7752CB-8D0C-4BD8-A12E-95D314A8A488}" srcId="{08A53335-B4FA-4BC7-A881-95985D4513CE}" destId="{8822B41A-E985-44DC-9819-20056491F239}" srcOrd="3" destOrd="0" parTransId="{745ACDF5-CD65-4441-9CBC-24E54A6764CE}" sibTransId="{3207A49E-4764-48A1-86DB-098F74174F77}"/>
    <dgm:cxn modelId="{DF8EEECC-B81C-4DD3-B2D0-8A6E504EC708}" srcId="{08A53335-B4FA-4BC7-A881-95985D4513CE}" destId="{2AC6417A-11DB-4583-89C3-34B2EDE7A953}" srcOrd="2" destOrd="0" parTransId="{8EB995E2-44C1-412D-9652-90E5E0F49B0A}" sibTransId="{A1C3284E-5AAD-419B-994F-D59BFAFE1B50}"/>
    <dgm:cxn modelId="{BDFCAECD-CD6F-4C07-984D-AB89D98FF6C4}" srcId="{8822B41A-E985-44DC-9819-20056491F239}" destId="{DD6A51BF-F6B5-4C35-9628-6983CF1FFA69}" srcOrd="0" destOrd="0" parTransId="{B1126D76-1DCD-4BA3-AE90-5E91D833640C}" sibTransId="{893867F6-7C6F-4573-8DC4-A5A6BF8613F2}"/>
    <dgm:cxn modelId="{49B2E2E5-89F6-46E6-8DAA-B7E175E1492B}" type="presParOf" srcId="{E6DBDAAA-8B69-4E5D-A3BB-561187429D28}" destId="{1156B8C2-CC59-47FB-9BFE-66F65C360BD0}" srcOrd="0" destOrd="0" presId="urn:microsoft.com/office/officeart/2005/8/layout/vList2"/>
    <dgm:cxn modelId="{4FD8E872-7C86-4C76-9D8D-71679E3B3EFD}" type="presParOf" srcId="{E6DBDAAA-8B69-4E5D-A3BB-561187429D28}" destId="{324EABAD-9E3B-42ED-953F-866B29D22B5D}" srcOrd="1" destOrd="0" presId="urn:microsoft.com/office/officeart/2005/8/layout/vList2"/>
    <dgm:cxn modelId="{1DA04E38-60A4-4648-9F1A-F0C3C8956297}" type="presParOf" srcId="{E6DBDAAA-8B69-4E5D-A3BB-561187429D28}" destId="{105907BE-AD26-4652-87F4-7ED6A3E62BFB}" srcOrd="2" destOrd="0" presId="urn:microsoft.com/office/officeart/2005/8/layout/vList2"/>
    <dgm:cxn modelId="{7A0B181D-CD42-4085-A0BD-B52FFE3FAB22}" type="presParOf" srcId="{E6DBDAAA-8B69-4E5D-A3BB-561187429D28}" destId="{DD267EE4-00DA-4646-9E5A-481A976ED4FF}" srcOrd="3" destOrd="0" presId="urn:microsoft.com/office/officeart/2005/8/layout/vList2"/>
    <dgm:cxn modelId="{EF7A1817-287E-4BBC-8E12-541D3D88843D}" type="presParOf" srcId="{E6DBDAAA-8B69-4E5D-A3BB-561187429D28}" destId="{04CA38FD-CD73-47F7-9B44-4432D0FF2E6E}" srcOrd="4" destOrd="0" presId="urn:microsoft.com/office/officeart/2005/8/layout/vList2"/>
    <dgm:cxn modelId="{7D7FAFC8-CA08-4EAF-B1EB-025BC5FB5728}" type="presParOf" srcId="{E6DBDAAA-8B69-4E5D-A3BB-561187429D28}" destId="{57F27DB1-1945-4217-AC43-2F7F306D9E47}" srcOrd="5" destOrd="0" presId="urn:microsoft.com/office/officeart/2005/8/layout/vList2"/>
    <dgm:cxn modelId="{4760D001-B85C-4694-B1C3-536669576CC9}" type="presParOf" srcId="{E6DBDAAA-8B69-4E5D-A3BB-561187429D28}" destId="{DEA9C2EE-3A98-4345-B4FF-4FC8DD34D177}" srcOrd="6" destOrd="0" presId="urn:microsoft.com/office/officeart/2005/8/layout/vList2"/>
    <dgm:cxn modelId="{989F948C-CF01-4A7A-A64C-5ACD949159D1}" type="presParOf" srcId="{E6DBDAAA-8B69-4E5D-A3BB-561187429D28}" destId="{DDA09CBC-D128-4297-9F80-32AC3192ADAD}" srcOrd="7" destOrd="0" presId="urn:microsoft.com/office/officeart/2005/8/layout/vList2"/>
    <dgm:cxn modelId="{D27993D7-C504-4C72-8562-DD639A8D8F44}" type="presParOf" srcId="{E6DBDAAA-8B69-4E5D-A3BB-561187429D28}" destId="{C517E97D-5261-425C-818F-7AD1DC81A307}" srcOrd="8" destOrd="0" presId="urn:microsoft.com/office/officeart/2005/8/layout/vList2"/>
    <dgm:cxn modelId="{06954681-298B-4673-9EC1-03F51C576310}" type="presParOf" srcId="{E6DBDAAA-8B69-4E5D-A3BB-561187429D28}" destId="{0A84B380-5D71-4055-8DE1-F93EFA3E4E5F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E96247E-4655-4279-B324-CB478DF52895}" type="doc">
      <dgm:prSet loTypeId="urn:microsoft.com/office/officeart/2005/8/layout/chevron2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cs-CZ"/>
        </a:p>
      </dgm:t>
    </dgm:pt>
    <dgm:pt modelId="{EA51FEC3-CC4F-481F-86E3-E88655C8CD03}">
      <dgm:prSet phldrT="[Text]" phldr="1" custT="1"/>
      <dgm:spPr/>
      <dgm:t>
        <a:bodyPr/>
        <a:lstStyle/>
        <a:p>
          <a:endParaRPr lang="cs-CZ" sz="1600" b="1" i="1" dirty="0">
            <a:solidFill>
              <a:schemeClr val="bg1"/>
            </a:solidFill>
          </a:endParaRPr>
        </a:p>
      </dgm:t>
    </dgm:pt>
    <dgm:pt modelId="{8698ADA4-4479-445A-BAA3-5029EF66C0D9}" type="parTrans" cxnId="{C8D00BDC-9068-4ACA-9F6A-3461FAD0DA52}">
      <dgm:prSet/>
      <dgm:spPr/>
      <dgm:t>
        <a:bodyPr/>
        <a:lstStyle/>
        <a:p>
          <a:endParaRPr lang="cs-CZ" sz="1600" b="1" i="1">
            <a:solidFill>
              <a:schemeClr val="bg1"/>
            </a:solidFill>
          </a:endParaRPr>
        </a:p>
      </dgm:t>
    </dgm:pt>
    <dgm:pt modelId="{4D2951B7-950E-4C51-A746-A63CF2966262}" type="sibTrans" cxnId="{C8D00BDC-9068-4ACA-9F6A-3461FAD0DA52}">
      <dgm:prSet/>
      <dgm:spPr/>
      <dgm:t>
        <a:bodyPr/>
        <a:lstStyle/>
        <a:p>
          <a:endParaRPr lang="cs-CZ" sz="1600" b="1" i="1">
            <a:solidFill>
              <a:schemeClr val="bg1"/>
            </a:solidFill>
          </a:endParaRPr>
        </a:p>
      </dgm:t>
    </dgm:pt>
    <dgm:pt modelId="{281A9661-1F7D-4538-A245-036636C795D2}">
      <dgm:prSet phldrT="[Text]" custT="1"/>
      <dgm:spPr>
        <a:solidFill>
          <a:srgbClr val="296EB6">
            <a:alpha val="90000"/>
          </a:srgbClr>
        </a:solidFill>
        <a:ln w="19050">
          <a:solidFill>
            <a:schemeClr val="bg1"/>
          </a:solidFill>
        </a:ln>
      </dgm:spPr>
      <dgm:t>
        <a:bodyPr/>
        <a:lstStyle/>
        <a:p>
          <a:r>
            <a:rPr lang="cs-CZ" sz="1600" b="1" i="1" noProof="0" dirty="0">
              <a:solidFill>
                <a:schemeClr val="bg1"/>
              </a:solidFill>
            </a:rPr>
            <a:t>Formulovat a hájit společné zájmy všech jeho členů ve věcech legislativních, technických a ekonomických.</a:t>
          </a:r>
          <a:endParaRPr lang="cs-CZ" sz="1600" b="1" i="1" dirty="0">
            <a:solidFill>
              <a:schemeClr val="bg1"/>
            </a:solidFill>
          </a:endParaRPr>
        </a:p>
      </dgm:t>
    </dgm:pt>
    <dgm:pt modelId="{091BDBB9-E527-432E-923C-4FEF5FA4D348}" type="parTrans" cxnId="{559D61FF-36B1-4F2D-BCE5-2C4A23FB86D6}">
      <dgm:prSet/>
      <dgm:spPr/>
      <dgm:t>
        <a:bodyPr/>
        <a:lstStyle/>
        <a:p>
          <a:endParaRPr lang="cs-CZ" sz="1600" b="1" i="1">
            <a:solidFill>
              <a:schemeClr val="bg1"/>
            </a:solidFill>
          </a:endParaRPr>
        </a:p>
      </dgm:t>
    </dgm:pt>
    <dgm:pt modelId="{CD509D00-C52F-4A82-A60E-B749CA5E4519}" type="sibTrans" cxnId="{559D61FF-36B1-4F2D-BCE5-2C4A23FB86D6}">
      <dgm:prSet/>
      <dgm:spPr/>
      <dgm:t>
        <a:bodyPr/>
        <a:lstStyle/>
        <a:p>
          <a:endParaRPr lang="cs-CZ" sz="1600" b="1" i="1">
            <a:solidFill>
              <a:schemeClr val="bg1"/>
            </a:solidFill>
          </a:endParaRPr>
        </a:p>
      </dgm:t>
    </dgm:pt>
    <dgm:pt modelId="{47CF4817-1279-4859-8473-4877BFDB1549}">
      <dgm:prSet phldrT="[Text]" custT="1"/>
      <dgm:spPr>
        <a:solidFill>
          <a:srgbClr val="296EB6">
            <a:alpha val="90000"/>
          </a:srgbClr>
        </a:solidFill>
        <a:ln w="19050">
          <a:solidFill>
            <a:schemeClr val="bg1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cs-CZ" sz="1600" b="1" i="1" dirty="0">
              <a:solidFill>
                <a:schemeClr val="bg1"/>
              </a:solidFill>
            </a:rPr>
            <a:t>15 odborných komisí.</a:t>
          </a:r>
        </a:p>
      </dgm:t>
    </dgm:pt>
    <dgm:pt modelId="{D82793A9-39DD-4999-9D10-172928C01AA5}" type="parTrans" cxnId="{BB57E0AC-57E4-48CD-82F5-FE3AAEC3C1B7}">
      <dgm:prSet/>
      <dgm:spPr/>
      <dgm:t>
        <a:bodyPr/>
        <a:lstStyle/>
        <a:p>
          <a:endParaRPr lang="cs-CZ" sz="1600" b="1" i="1">
            <a:solidFill>
              <a:schemeClr val="bg1"/>
            </a:solidFill>
          </a:endParaRPr>
        </a:p>
      </dgm:t>
    </dgm:pt>
    <dgm:pt modelId="{33214C7C-8974-4855-9162-A7252AB13A62}" type="sibTrans" cxnId="{BB57E0AC-57E4-48CD-82F5-FE3AAEC3C1B7}">
      <dgm:prSet/>
      <dgm:spPr/>
      <dgm:t>
        <a:bodyPr/>
        <a:lstStyle/>
        <a:p>
          <a:endParaRPr lang="cs-CZ" sz="1600" b="1" i="1">
            <a:solidFill>
              <a:schemeClr val="bg1"/>
            </a:solidFill>
          </a:endParaRPr>
        </a:p>
      </dgm:t>
    </dgm:pt>
    <dgm:pt modelId="{03FA3565-1167-4B99-861B-64955F172AE1}">
      <dgm:prSet phldrT="[Text]" phldr="1" custT="1"/>
      <dgm:spPr/>
      <dgm:t>
        <a:bodyPr/>
        <a:lstStyle/>
        <a:p>
          <a:endParaRPr lang="cs-CZ" sz="1600" b="1" i="1" dirty="0">
            <a:solidFill>
              <a:schemeClr val="bg1"/>
            </a:solidFill>
          </a:endParaRPr>
        </a:p>
      </dgm:t>
    </dgm:pt>
    <dgm:pt modelId="{752B9C68-FEAA-4C5F-99A0-7BDD3E516504}" type="parTrans" cxnId="{21E07B09-83C3-41B0-A322-506B2F79C538}">
      <dgm:prSet/>
      <dgm:spPr/>
      <dgm:t>
        <a:bodyPr/>
        <a:lstStyle/>
        <a:p>
          <a:endParaRPr lang="cs-CZ" sz="1600" b="1" i="1">
            <a:solidFill>
              <a:schemeClr val="bg1"/>
            </a:solidFill>
          </a:endParaRPr>
        </a:p>
      </dgm:t>
    </dgm:pt>
    <dgm:pt modelId="{1BFAAACE-3EDC-4C60-8AE4-FFE714376CC0}" type="sibTrans" cxnId="{21E07B09-83C3-41B0-A322-506B2F79C538}">
      <dgm:prSet/>
      <dgm:spPr/>
      <dgm:t>
        <a:bodyPr/>
        <a:lstStyle/>
        <a:p>
          <a:endParaRPr lang="cs-CZ" sz="1600" b="1" i="1">
            <a:solidFill>
              <a:schemeClr val="bg1"/>
            </a:solidFill>
          </a:endParaRPr>
        </a:p>
      </dgm:t>
    </dgm:pt>
    <dgm:pt modelId="{C92D61BB-52D0-41B4-B006-1C3FD6609252}">
      <dgm:prSet custT="1"/>
      <dgm:spPr/>
      <dgm:t>
        <a:bodyPr/>
        <a:lstStyle/>
        <a:p>
          <a:endParaRPr lang="cs-CZ" sz="1600" b="1" i="1" dirty="0">
            <a:solidFill>
              <a:schemeClr val="bg1"/>
            </a:solidFill>
          </a:endParaRPr>
        </a:p>
      </dgm:t>
    </dgm:pt>
    <dgm:pt modelId="{F523BD64-4F6E-4426-8B1D-AD51156CC9CF}" type="parTrans" cxnId="{C6755165-C219-4838-BBF2-5CC873453F8F}">
      <dgm:prSet/>
      <dgm:spPr/>
      <dgm:t>
        <a:bodyPr/>
        <a:lstStyle/>
        <a:p>
          <a:endParaRPr lang="cs-CZ" sz="1600" b="1" i="1">
            <a:solidFill>
              <a:schemeClr val="bg1"/>
            </a:solidFill>
          </a:endParaRPr>
        </a:p>
      </dgm:t>
    </dgm:pt>
    <dgm:pt modelId="{EE2A448A-D74B-42B6-AAA2-F18EAFA863DD}" type="sibTrans" cxnId="{C6755165-C219-4838-BBF2-5CC873453F8F}">
      <dgm:prSet/>
      <dgm:spPr/>
      <dgm:t>
        <a:bodyPr/>
        <a:lstStyle/>
        <a:p>
          <a:endParaRPr lang="cs-CZ" sz="1600" b="1" i="1">
            <a:solidFill>
              <a:schemeClr val="bg1"/>
            </a:solidFill>
          </a:endParaRPr>
        </a:p>
      </dgm:t>
    </dgm:pt>
    <dgm:pt modelId="{F7C8E872-8E50-4E1E-8E85-A2640F703450}">
      <dgm:prSet custT="1"/>
      <dgm:spPr/>
      <dgm:t>
        <a:bodyPr/>
        <a:lstStyle/>
        <a:p>
          <a:endParaRPr lang="cs-CZ" sz="1600" b="1" i="1">
            <a:solidFill>
              <a:schemeClr val="bg1"/>
            </a:solidFill>
          </a:endParaRPr>
        </a:p>
      </dgm:t>
    </dgm:pt>
    <dgm:pt modelId="{EA17B738-8D02-480D-8465-DD82E48F40E1}" type="parTrans" cxnId="{1BAB5695-FA17-4607-924A-4A1D63F75DA7}">
      <dgm:prSet/>
      <dgm:spPr/>
      <dgm:t>
        <a:bodyPr/>
        <a:lstStyle/>
        <a:p>
          <a:endParaRPr lang="cs-CZ" sz="1600" b="1" i="1">
            <a:solidFill>
              <a:schemeClr val="bg1"/>
            </a:solidFill>
          </a:endParaRPr>
        </a:p>
      </dgm:t>
    </dgm:pt>
    <dgm:pt modelId="{19AC6A98-EB4E-477A-8323-66B9D1E03881}" type="sibTrans" cxnId="{1BAB5695-FA17-4607-924A-4A1D63F75DA7}">
      <dgm:prSet/>
      <dgm:spPr/>
      <dgm:t>
        <a:bodyPr/>
        <a:lstStyle/>
        <a:p>
          <a:endParaRPr lang="cs-CZ" sz="1600" b="1" i="1">
            <a:solidFill>
              <a:schemeClr val="bg1"/>
            </a:solidFill>
          </a:endParaRPr>
        </a:p>
      </dgm:t>
    </dgm:pt>
    <dgm:pt modelId="{918F3B7B-F517-4C43-9633-CC00B8656BB4}">
      <dgm:prSet custT="1"/>
      <dgm:spPr/>
      <dgm:t>
        <a:bodyPr/>
        <a:lstStyle/>
        <a:p>
          <a:endParaRPr lang="cs-CZ" sz="1600" b="1" i="1">
            <a:solidFill>
              <a:schemeClr val="bg1"/>
            </a:solidFill>
          </a:endParaRPr>
        </a:p>
      </dgm:t>
    </dgm:pt>
    <dgm:pt modelId="{EE9CDEA2-E496-45A3-9E39-D2C8E5A5EA45}" type="parTrans" cxnId="{A57E2A1F-C441-4C94-B5E6-D649DE422DF7}">
      <dgm:prSet/>
      <dgm:spPr/>
      <dgm:t>
        <a:bodyPr/>
        <a:lstStyle/>
        <a:p>
          <a:endParaRPr lang="cs-CZ" sz="1600" b="1" i="1">
            <a:solidFill>
              <a:schemeClr val="bg1"/>
            </a:solidFill>
          </a:endParaRPr>
        </a:p>
      </dgm:t>
    </dgm:pt>
    <dgm:pt modelId="{2F177B90-933B-428A-AB90-C3407383DD21}" type="sibTrans" cxnId="{A57E2A1F-C441-4C94-B5E6-D649DE422DF7}">
      <dgm:prSet/>
      <dgm:spPr/>
      <dgm:t>
        <a:bodyPr/>
        <a:lstStyle/>
        <a:p>
          <a:endParaRPr lang="cs-CZ" sz="1600" b="1" i="1">
            <a:solidFill>
              <a:schemeClr val="bg1"/>
            </a:solidFill>
          </a:endParaRPr>
        </a:p>
      </dgm:t>
    </dgm:pt>
    <dgm:pt modelId="{6BAF4202-FBD9-432C-910B-B81CBF9389A7}">
      <dgm:prSet custT="1"/>
      <dgm:spPr>
        <a:solidFill>
          <a:srgbClr val="296EB6">
            <a:alpha val="90000"/>
          </a:srgbClr>
        </a:solidFill>
        <a:ln w="19050">
          <a:solidFill>
            <a:schemeClr val="bg1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cs-CZ" sz="1600" b="1" i="1" noProof="0" dirty="0">
              <a:solidFill>
                <a:schemeClr val="bg1"/>
              </a:solidFill>
            </a:rPr>
            <a:t>Spolupracovat s odbornými organizacemi v tuzemsku a v zahraničí.</a:t>
          </a:r>
          <a:endParaRPr lang="cs-CZ" sz="1600" b="1" i="1" dirty="0">
            <a:solidFill>
              <a:schemeClr val="bg1"/>
            </a:solidFill>
          </a:endParaRPr>
        </a:p>
      </dgm:t>
    </dgm:pt>
    <dgm:pt modelId="{B4F65629-04F8-4D6B-867B-394289C0006B}" type="parTrans" cxnId="{1262B090-C019-4C58-AC4C-16A1DDE58FE1}">
      <dgm:prSet/>
      <dgm:spPr/>
      <dgm:t>
        <a:bodyPr/>
        <a:lstStyle/>
        <a:p>
          <a:endParaRPr lang="cs-CZ" sz="1600" b="1" i="1">
            <a:solidFill>
              <a:schemeClr val="bg1"/>
            </a:solidFill>
          </a:endParaRPr>
        </a:p>
      </dgm:t>
    </dgm:pt>
    <dgm:pt modelId="{319F9528-6AAA-4E19-AB52-6428ABB7B09E}" type="sibTrans" cxnId="{1262B090-C019-4C58-AC4C-16A1DDE58FE1}">
      <dgm:prSet/>
      <dgm:spPr/>
      <dgm:t>
        <a:bodyPr/>
        <a:lstStyle/>
        <a:p>
          <a:endParaRPr lang="cs-CZ" sz="1600" b="1" i="1">
            <a:solidFill>
              <a:schemeClr val="bg1"/>
            </a:solidFill>
          </a:endParaRPr>
        </a:p>
      </dgm:t>
    </dgm:pt>
    <dgm:pt modelId="{D944AA0F-3A7C-4889-ADF4-9ACDB84FA7DF}">
      <dgm:prSet custT="1"/>
      <dgm:spPr>
        <a:solidFill>
          <a:srgbClr val="296EB6">
            <a:alpha val="90000"/>
          </a:srgbClr>
        </a:solidFill>
        <a:ln w="19050">
          <a:solidFill>
            <a:schemeClr val="bg1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cs-CZ" sz="1600" b="1" i="1" noProof="0" dirty="0">
              <a:solidFill>
                <a:schemeClr val="bg1"/>
              </a:solidFill>
            </a:rPr>
            <a:t>Pro potřeby svých členů vydávat odborný časopis </a:t>
          </a:r>
          <a:r>
            <a:rPr lang="cs-CZ" sz="1600" b="1" i="1" noProof="0" dirty="0" err="1">
              <a:solidFill>
                <a:schemeClr val="bg1"/>
              </a:solidFill>
            </a:rPr>
            <a:t>Sovak</a:t>
          </a:r>
          <a:r>
            <a:rPr lang="cs-CZ" sz="1600" b="1" i="1" noProof="0" dirty="0">
              <a:solidFill>
                <a:schemeClr val="bg1"/>
              </a:solidFill>
            </a:rPr>
            <a:t> a zajišťovat chod webových stránek spolku.</a:t>
          </a:r>
          <a:endParaRPr lang="cs-CZ" sz="1600" b="1" i="1" dirty="0">
            <a:solidFill>
              <a:schemeClr val="bg1"/>
            </a:solidFill>
          </a:endParaRPr>
        </a:p>
      </dgm:t>
    </dgm:pt>
    <dgm:pt modelId="{1313B8E7-7667-46E6-98C0-76DAEBA0CD0E}" type="parTrans" cxnId="{8DDC7F21-3345-4BC3-A22A-703882D1DEAB}">
      <dgm:prSet/>
      <dgm:spPr/>
      <dgm:t>
        <a:bodyPr/>
        <a:lstStyle/>
        <a:p>
          <a:endParaRPr lang="cs-CZ" sz="1600" b="1" i="1">
            <a:solidFill>
              <a:schemeClr val="bg1"/>
            </a:solidFill>
          </a:endParaRPr>
        </a:p>
      </dgm:t>
    </dgm:pt>
    <dgm:pt modelId="{E6C3910C-8814-4556-81F3-2888CACE6B62}" type="sibTrans" cxnId="{8DDC7F21-3345-4BC3-A22A-703882D1DEAB}">
      <dgm:prSet/>
      <dgm:spPr/>
      <dgm:t>
        <a:bodyPr/>
        <a:lstStyle/>
        <a:p>
          <a:endParaRPr lang="cs-CZ" sz="1600" b="1" i="1">
            <a:solidFill>
              <a:schemeClr val="bg1"/>
            </a:solidFill>
          </a:endParaRPr>
        </a:p>
      </dgm:t>
    </dgm:pt>
    <dgm:pt modelId="{12CF978C-65CF-427D-B128-7836E04C45FF}">
      <dgm:prSet custT="1"/>
      <dgm:spPr>
        <a:solidFill>
          <a:srgbClr val="296EB6">
            <a:alpha val="90000"/>
          </a:srgbClr>
        </a:solidFill>
        <a:ln w="19050">
          <a:solidFill>
            <a:schemeClr val="bg1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cs-CZ" sz="1600" b="1" i="1" noProof="0" dirty="0">
              <a:solidFill>
                <a:schemeClr val="bg1"/>
              </a:solidFill>
            </a:rPr>
            <a:t>Vydávat odborné publikace, které jsou zaměřeny na pomoc pracovníkům v oboru i jako podklad pro celoživotní vzdělávání.</a:t>
          </a:r>
          <a:endParaRPr lang="cs-CZ" sz="1600" b="1" i="1" dirty="0">
            <a:solidFill>
              <a:schemeClr val="bg1"/>
            </a:solidFill>
          </a:endParaRPr>
        </a:p>
      </dgm:t>
    </dgm:pt>
    <dgm:pt modelId="{2A3241E8-4A8B-450F-A381-C97981FB0BC2}" type="parTrans" cxnId="{7167028A-FC97-474C-B816-E6D87C88A501}">
      <dgm:prSet/>
      <dgm:spPr/>
      <dgm:t>
        <a:bodyPr/>
        <a:lstStyle/>
        <a:p>
          <a:endParaRPr lang="cs-CZ" sz="1600" b="1" i="1">
            <a:solidFill>
              <a:schemeClr val="bg1"/>
            </a:solidFill>
          </a:endParaRPr>
        </a:p>
      </dgm:t>
    </dgm:pt>
    <dgm:pt modelId="{4A82AA17-9955-4E99-BD86-F16FBDB4D8E3}" type="sibTrans" cxnId="{7167028A-FC97-474C-B816-E6D87C88A501}">
      <dgm:prSet/>
      <dgm:spPr/>
      <dgm:t>
        <a:bodyPr/>
        <a:lstStyle/>
        <a:p>
          <a:endParaRPr lang="cs-CZ" sz="1600" b="1" i="1">
            <a:solidFill>
              <a:schemeClr val="bg1"/>
            </a:solidFill>
          </a:endParaRPr>
        </a:p>
      </dgm:t>
    </dgm:pt>
    <dgm:pt modelId="{03C6B11B-0AA4-484B-98B0-B1A3E68AFDA2}">
      <dgm:prSet phldrT="[Text]" phldr="1" custT="1"/>
      <dgm:spPr/>
      <dgm:t>
        <a:bodyPr/>
        <a:lstStyle/>
        <a:p>
          <a:endParaRPr lang="cs-CZ" sz="1600" b="1" i="1" dirty="0">
            <a:solidFill>
              <a:schemeClr val="bg1"/>
            </a:solidFill>
          </a:endParaRPr>
        </a:p>
      </dgm:t>
    </dgm:pt>
    <dgm:pt modelId="{76808F7D-1267-46C9-86DD-7CB6580E1C8C}" type="sibTrans" cxnId="{B8AE2187-0C4A-4692-8B7A-347F0DAE297F}">
      <dgm:prSet/>
      <dgm:spPr/>
      <dgm:t>
        <a:bodyPr/>
        <a:lstStyle/>
        <a:p>
          <a:endParaRPr lang="cs-CZ" sz="1600" b="1" i="1">
            <a:solidFill>
              <a:schemeClr val="bg1"/>
            </a:solidFill>
          </a:endParaRPr>
        </a:p>
      </dgm:t>
    </dgm:pt>
    <dgm:pt modelId="{C9B10854-F8D7-42D9-884F-3AE9FE19DBAA}" type="parTrans" cxnId="{B8AE2187-0C4A-4692-8B7A-347F0DAE297F}">
      <dgm:prSet/>
      <dgm:spPr/>
      <dgm:t>
        <a:bodyPr/>
        <a:lstStyle/>
        <a:p>
          <a:endParaRPr lang="cs-CZ" sz="1600" b="1" i="1">
            <a:solidFill>
              <a:schemeClr val="bg1"/>
            </a:solidFill>
          </a:endParaRPr>
        </a:p>
      </dgm:t>
    </dgm:pt>
    <dgm:pt modelId="{3F1B5027-6CD2-441A-8A3E-4A2D8DC79429}">
      <dgm:prSet custT="1"/>
      <dgm:spPr/>
      <dgm:t>
        <a:bodyPr/>
        <a:lstStyle/>
        <a:p>
          <a:endParaRPr lang="cs-CZ" sz="1600" b="1" i="1">
            <a:solidFill>
              <a:schemeClr val="bg1"/>
            </a:solidFill>
          </a:endParaRPr>
        </a:p>
      </dgm:t>
    </dgm:pt>
    <dgm:pt modelId="{AF6815C6-C7E1-44C5-B970-590C2F0583B4}" type="parTrans" cxnId="{EEFFFC45-10B5-4EA8-929A-8333D0275DC3}">
      <dgm:prSet/>
      <dgm:spPr/>
      <dgm:t>
        <a:bodyPr/>
        <a:lstStyle/>
        <a:p>
          <a:endParaRPr lang="cs-CZ" sz="1600" b="1" i="1">
            <a:solidFill>
              <a:schemeClr val="bg1"/>
            </a:solidFill>
          </a:endParaRPr>
        </a:p>
      </dgm:t>
    </dgm:pt>
    <dgm:pt modelId="{71E3688E-4C63-4484-8044-518749E3FAD8}" type="sibTrans" cxnId="{EEFFFC45-10B5-4EA8-929A-8333D0275DC3}">
      <dgm:prSet/>
      <dgm:spPr/>
      <dgm:t>
        <a:bodyPr/>
        <a:lstStyle/>
        <a:p>
          <a:endParaRPr lang="cs-CZ" sz="1600" b="1" i="1">
            <a:solidFill>
              <a:schemeClr val="bg1"/>
            </a:solidFill>
          </a:endParaRPr>
        </a:p>
      </dgm:t>
    </dgm:pt>
    <dgm:pt modelId="{15826535-9880-4DB8-AFC0-F0A2EDDD5C1C}">
      <dgm:prSet custT="1"/>
      <dgm:spPr>
        <a:solidFill>
          <a:srgbClr val="296EB6">
            <a:alpha val="90000"/>
          </a:srgbClr>
        </a:solidFill>
        <a:ln w="19050">
          <a:solidFill>
            <a:schemeClr val="bg1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cs-CZ" sz="1600" b="1" i="1" noProof="0" dirty="0">
              <a:solidFill>
                <a:schemeClr val="bg1"/>
              </a:solidFill>
            </a:rPr>
            <a:t>Připravovat ročenku s kompletními údaji o všech řádných i přidružených členech včetně nejdůležitějších provozních parametrů.</a:t>
          </a:r>
          <a:endParaRPr lang="cs-CZ" sz="1600" b="1" i="1" dirty="0">
            <a:solidFill>
              <a:schemeClr val="bg1"/>
            </a:solidFill>
          </a:endParaRPr>
        </a:p>
      </dgm:t>
    </dgm:pt>
    <dgm:pt modelId="{68E756DC-78B2-4697-AC7A-93326F4E19A0}" type="parTrans" cxnId="{523F6D33-D41D-49A5-93D6-67B94751A52E}">
      <dgm:prSet/>
      <dgm:spPr/>
      <dgm:t>
        <a:bodyPr/>
        <a:lstStyle/>
        <a:p>
          <a:endParaRPr lang="cs-CZ" sz="1600" b="1" i="1">
            <a:solidFill>
              <a:schemeClr val="bg1"/>
            </a:solidFill>
          </a:endParaRPr>
        </a:p>
      </dgm:t>
    </dgm:pt>
    <dgm:pt modelId="{8B2F7374-02F3-4E37-AB96-9ADBDD0D8FE7}" type="sibTrans" cxnId="{523F6D33-D41D-49A5-93D6-67B94751A52E}">
      <dgm:prSet/>
      <dgm:spPr/>
      <dgm:t>
        <a:bodyPr/>
        <a:lstStyle/>
        <a:p>
          <a:endParaRPr lang="cs-CZ" sz="1600" b="1" i="1">
            <a:solidFill>
              <a:schemeClr val="bg1"/>
            </a:solidFill>
          </a:endParaRPr>
        </a:p>
      </dgm:t>
    </dgm:pt>
    <dgm:pt modelId="{ACE92CE8-FC0E-4CCA-8785-AA80E4037036}">
      <dgm:prSet custT="1"/>
      <dgm:spPr/>
      <dgm:t>
        <a:bodyPr/>
        <a:lstStyle/>
        <a:p>
          <a:endParaRPr lang="cs-CZ" sz="1600" b="1" i="1">
            <a:solidFill>
              <a:schemeClr val="bg1"/>
            </a:solidFill>
          </a:endParaRPr>
        </a:p>
      </dgm:t>
    </dgm:pt>
    <dgm:pt modelId="{565B4A5F-FC28-4C39-979F-2616A85992D8}" type="parTrans" cxnId="{3DEFF85A-52A6-4934-A786-4FA6BD4153B2}">
      <dgm:prSet/>
      <dgm:spPr/>
      <dgm:t>
        <a:bodyPr/>
        <a:lstStyle/>
        <a:p>
          <a:endParaRPr lang="cs-CZ" sz="1600" b="1" i="1">
            <a:solidFill>
              <a:schemeClr val="bg1"/>
            </a:solidFill>
          </a:endParaRPr>
        </a:p>
      </dgm:t>
    </dgm:pt>
    <dgm:pt modelId="{01EE74E0-6296-4079-9C81-0B79393E3CA5}" type="sibTrans" cxnId="{3DEFF85A-52A6-4934-A786-4FA6BD4153B2}">
      <dgm:prSet/>
      <dgm:spPr/>
      <dgm:t>
        <a:bodyPr/>
        <a:lstStyle/>
        <a:p>
          <a:endParaRPr lang="cs-CZ" sz="1600" b="1" i="1">
            <a:solidFill>
              <a:schemeClr val="bg1"/>
            </a:solidFill>
          </a:endParaRPr>
        </a:p>
      </dgm:t>
    </dgm:pt>
    <dgm:pt modelId="{8CA56B33-E879-46FC-A757-697195D8B73C}">
      <dgm:prSet custT="1"/>
      <dgm:spPr>
        <a:solidFill>
          <a:srgbClr val="296EB6">
            <a:alpha val="90000"/>
          </a:srgbClr>
        </a:solidFill>
        <a:ln w="19050">
          <a:solidFill>
            <a:schemeClr val="bg1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cs-CZ" sz="1600" b="1" i="1" noProof="0" dirty="0">
              <a:solidFill>
                <a:schemeClr val="bg1"/>
              </a:solidFill>
            </a:rPr>
            <a:t>Pořádání vzdělávacích kurzů, odborných seminářů, konferencí a výstav.</a:t>
          </a:r>
          <a:endParaRPr lang="cs-CZ" sz="1600" b="1" i="1" dirty="0">
            <a:solidFill>
              <a:schemeClr val="bg1"/>
            </a:solidFill>
          </a:endParaRPr>
        </a:p>
      </dgm:t>
    </dgm:pt>
    <dgm:pt modelId="{D3ED71D8-51DD-47A2-891E-03346E955A84}" type="parTrans" cxnId="{BF54E522-8AB3-4E82-9C39-E9B3FDCEFB22}">
      <dgm:prSet/>
      <dgm:spPr/>
      <dgm:t>
        <a:bodyPr/>
        <a:lstStyle/>
        <a:p>
          <a:endParaRPr lang="cs-CZ" sz="1600" b="1" i="1">
            <a:solidFill>
              <a:schemeClr val="bg1"/>
            </a:solidFill>
          </a:endParaRPr>
        </a:p>
      </dgm:t>
    </dgm:pt>
    <dgm:pt modelId="{8D834EE0-C214-409D-B6BC-FF9165997367}" type="sibTrans" cxnId="{BF54E522-8AB3-4E82-9C39-E9B3FDCEFB22}">
      <dgm:prSet/>
      <dgm:spPr/>
      <dgm:t>
        <a:bodyPr/>
        <a:lstStyle/>
        <a:p>
          <a:endParaRPr lang="cs-CZ" sz="1600" b="1" i="1">
            <a:solidFill>
              <a:schemeClr val="bg1"/>
            </a:solidFill>
          </a:endParaRPr>
        </a:p>
      </dgm:t>
    </dgm:pt>
    <dgm:pt modelId="{79C2867E-0F76-4943-8647-C25AD003C8D3}">
      <dgm:prSet phldrT="[Text]" custT="1"/>
      <dgm:spPr>
        <a:solidFill>
          <a:srgbClr val="296EB6">
            <a:alpha val="90000"/>
          </a:srgbClr>
        </a:solidFill>
        <a:ln w="19050">
          <a:solidFill>
            <a:schemeClr val="bg1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cs-CZ" sz="1600" b="1" i="1" noProof="0" dirty="0">
              <a:solidFill>
                <a:schemeClr val="bg1"/>
              </a:solidFill>
            </a:rPr>
            <a:t>Zabezpečovat koordinaci činnosti a služeb podle potřeb a zájmů svých členů, zejména informačního, poradenského a vzdělávacího charakteru.</a:t>
          </a:r>
          <a:endParaRPr lang="cs-CZ" sz="1600" b="1" i="1" dirty="0">
            <a:solidFill>
              <a:schemeClr val="bg1"/>
            </a:solidFill>
          </a:endParaRPr>
        </a:p>
      </dgm:t>
    </dgm:pt>
    <dgm:pt modelId="{C2CBCEC0-5DD4-4CA3-A2BD-42DD53346B07}" type="sibTrans" cxnId="{E660A525-C714-420B-A4F8-53AF01F46986}">
      <dgm:prSet/>
      <dgm:spPr/>
      <dgm:t>
        <a:bodyPr/>
        <a:lstStyle/>
        <a:p>
          <a:endParaRPr lang="cs-CZ" sz="1600" b="1" i="1">
            <a:solidFill>
              <a:schemeClr val="bg1"/>
            </a:solidFill>
          </a:endParaRPr>
        </a:p>
      </dgm:t>
    </dgm:pt>
    <dgm:pt modelId="{E1517F14-B1D5-416D-829D-7461628EBA2E}" type="parTrans" cxnId="{E660A525-C714-420B-A4F8-53AF01F46986}">
      <dgm:prSet/>
      <dgm:spPr/>
      <dgm:t>
        <a:bodyPr/>
        <a:lstStyle/>
        <a:p>
          <a:endParaRPr lang="cs-CZ" sz="1600" b="1" i="1">
            <a:solidFill>
              <a:schemeClr val="bg1"/>
            </a:solidFill>
          </a:endParaRPr>
        </a:p>
      </dgm:t>
    </dgm:pt>
    <dgm:pt modelId="{58274077-4007-4F4F-8F0F-4A5AC7B0D1E4}" type="pres">
      <dgm:prSet presAssocID="{BE96247E-4655-4279-B324-CB478DF52895}" presName="linearFlow" presStyleCnt="0">
        <dgm:presLayoutVars>
          <dgm:dir/>
          <dgm:animLvl val="lvl"/>
          <dgm:resizeHandles val="exact"/>
        </dgm:presLayoutVars>
      </dgm:prSet>
      <dgm:spPr/>
    </dgm:pt>
    <dgm:pt modelId="{2F30C91A-1DCE-4E03-BC2D-687BCCD19034}" type="pres">
      <dgm:prSet presAssocID="{EA51FEC3-CC4F-481F-86E3-E88655C8CD03}" presName="composite" presStyleCnt="0"/>
      <dgm:spPr/>
    </dgm:pt>
    <dgm:pt modelId="{1CD0EC1D-D394-4E3B-A4A3-891C06AF24CC}" type="pres">
      <dgm:prSet presAssocID="{EA51FEC3-CC4F-481F-86E3-E88655C8CD03}" presName="parentText" presStyleLbl="alignNode1" presStyleIdx="0" presStyleCnt="8">
        <dgm:presLayoutVars>
          <dgm:chMax val="1"/>
          <dgm:bulletEnabled val="1"/>
        </dgm:presLayoutVars>
      </dgm:prSet>
      <dgm:spPr/>
    </dgm:pt>
    <dgm:pt modelId="{0CD60B15-0151-4D7E-9A51-2A575E28DCAC}" type="pres">
      <dgm:prSet presAssocID="{EA51FEC3-CC4F-481F-86E3-E88655C8CD03}" presName="descendantText" presStyleLbl="alignAcc1" presStyleIdx="0" presStyleCnt="8">
        <dgm:presLayoutVars>
          <dgm:bulletEnabled val="1"/>
        </dgm:presLayoutVars>
      </dgm:prSet>
      <dgm:spPr/>
    </dgm:pt>
    <dgm:pt modelId="{E22CE821-5BFB-4994-8EE8-161836EA5868}" type="pres">
      <dgm:prSet presAssocID="{4D2951B7-950E-4C51-A746-A63CF2966262}" presName="sp" presStyleCnt="0"/>
      <dgm:spPr/>
    </dgm:pt>
    <dgm:pt modelId="{BB3BAD31-FC18-479C-B91D-DECBF26E33B2}" type="pres">
      <dgm:prSet presAssocID="{03C6B11B-0AA4-484B-98B0-B1A3E68AFDA2}" presName="composite" presStyleCnt="0"/>
      <dgm:spPr/>
    </dgm:pt>
    <dgm:pt modelId="{4E0571EA-5547-45B5-A60B-AC320B3A8662}" type="pres">
      <dgm:prSet presAssocID="{03C6B11B-0AA4-484B-98B0-B1A3E68AFDA2}" presName="parentText" presStyleLbl="alignNode1" presStyleIdx="1" presStyleCnt="8">
        <dgm:presLayoutVars>
          <dgm:chMax val="1"/>
          <dgm:bulletEnabled val="1"/>
        </dgm:presLayoutVars>
      </dgm:prSet>
      <dgm:spPr/>
    </dgm:pt>
    <dgm:pt modelId="{6D06FD5A-0EF8-4DBF-9DF6-90F45A77E700}" type="pres">
      <dgm:prSet presAssocID="{03C6B11B-0AA4-484B-98B0-B1A3E68AFDA2}" presName="descendantText" presStyleLbl="alignAcc1" presStyleIdx="1" presStyleCnt="8">
        <dgm:presLayoutVars>
          <dgm:bulletEnabled val="1"/>
        </dgm:presLayoutVars>
      </dgm:prSet>
      <dgm:spPr/>
    </dgm:pt>
    <dgm:pt modelId="{9D678739-B346-4C5D-B86A-57189A33D375}" type="pres">
      <dgm:prSet presAssocID="{76808F7D-1267-46C9-86DD-7CB6580E1C8C}" presName="sp" presStyleCnt="0"/>
      <dgm:spPr/>
    </dgm:pt>
    <dgm:pt modelId="{BE5752A2-0D2D-45D6-B96C-699C6DB6057C}" type="pres">
      <dgm:prSet presAssocID="{03FA3565-1167-4B99-861B-64955F172AE1}" presName="composite" presStyleCnt="0"/>
      <dgm:spPr/>
    </dgm:pt>
    <dgm:pt modelId="{2DC4C95A-001C-4DD5-9008-4D2C6B45DF61}" type="pres">
      <dgm:prSet presAssocID="{03FA3565-1167-4B99-861B-64955F172AE1}" presName="parentText" presStyleLbl="alignNode1" presStyleIdx="2" presStyleCnt="8">
        <dgm:presLayoutVars>
          <dgm:chMax val="1"/>
          <dgm:bulletEnabled val="1"/>
        </dgm:presLayoutVars>
      </dgm:prSet>
      <dgm:spPr/>
    </dgm:pt>
    <dgm:pt modelId="{37641959-B83F-4E21-BB11-4DABBCFD2F47}" type="pres">
      <dgm:prSet presAssocID="{03FA3565-1167-4B99-861B-64955F172AE1}" presName="descendantText" presStyleLbl="alignAcc1" presStyleIdx="2" presStyleCnt="8">
        <dgm:presLayoutVars>
          <dgm:bulletEnabled val="1"/>
        </dgm:presLayoutVars>
      </dgm:prSet>
      <dgm:spPr/>
    </dgm:pt>
    <dgm:pt modelId="{A12F78A7-049A-43B3-B999-65E11F5DC29B}" type="pres">
      <dgm:prSet presAssocID="{1BFAAACE-3EDC-4C60-8AE4-FFE714376CC0}" presName="sp" presStyleCnt="0"/>
      <dgm:spPr/>
    </dgm:pt>
    <dgm:pt modelId="{933AEE58-7587-4D14-B174-6D7C9C7A8E6F}" type="pres">
      <dgm:prSet presAssocID="{C92D61BB-52D0-41B4-B006-1C3FD6609252}" presName="composite" presStyleCnt="0"/>
      <dgm:spPr/>
    </dgm:pt>
    <dgm:pt modelId="{7E5B5833-7A09-4FE7-A7C5-E2EA171CB66B}" type="pres">
      <dgm:prSet presAssocID="{C92D61BB-52D0-41B4-B006-1C3FD6609252}" presName="parentText" presStyleLbl="alignNode1" presStyleIdx="3" presStyleCnt="8">
        <dgm:presLayoutVars>
          <dgm:chMax val="1"/>
          <dgm:bulletEnabled val="1"/>
        </dgm:presLayoutVars>
      </dgm:prSet>
      <dgm:spPr/>
    </dgm:pt>
    <dgm:pt modelId="{E4273E40-0DB0-4815-B749-BDC5EDB9597C}" type="pres">
      <dgm:prSet presAssocID="{C92D61BB-52D0-41B4-B006-1C3FD6609252}" presName="descendantText" presStyleLbl="alignAcc1" presStyleIdx="3" presStyleCnt="8">
        <dgm:presLayoutVars>
          <dgm:bulletEnabled val="1"/>
        </dgm:presLayoutVars>
      </dgm:prSet>
      <dgm:spPr/>
    </dgm:pt>
    <dgm:pt modelId="{F5CC74E3-53CE-4903-8410-49100ECECA72}" type="pres">
      <dgm:prSet presAssocID="{EE2A448A-D74B-42B6-AAA2-F18EAFA863DD}" presName="sp" presStyleCnt="0"/>
      <dgm:spPr/>
    </dgm:pt>
    <dgm:pt modelId="{212586C3-FFB4-45C0-935D-C1C66E263E4E}" type="pres">
      <dgm:prSet presAssocID="{F7C8E872-8E50-4E1E-8E85-A2640F703450}" presName="composite" presStyleCnt="0"/>
      <dgm:spPr/>
    </dgm:pt>
    <dgm:pt modelId="{817097F0-1EEB-4029-8B4B-F9FBD448E3C0}" type="pres">
      <dgm:prSet presAssocID="{F7C8E872-8E50-4E1E-8E85-A2640F703450}" presName="parentText" presStyleLbl="alignNode1" presStyleIdx="4" presStyleCnt="8">
        <dgm:presLayoutVars>
          <dgm:chMax val="1"/>
          <dgm:bulletEnabled val="1"/>
        </dgm:presLayoutVars>
      </dgm:prSet>
      <dgm:spPr/>
    </dgm:pt>
    <dgm:pt modelId="{5E229C30-C8FD-4323-A908-5469B0B134C7}" type="pres">
      <dgm:prSet presAssocID="{F7C8E872-8E50-4E1E-8E85-A2640F703450}" presName="descendantText" presStyleLbl="alignAcc1" presStyleIdx="4" presStyleCnt="8">
        <dgm:presLayoutVars>
          <dgm:bulletEnabled val="1"/>
        </dgm:presLayoutVars>
      </dgm:prSet>
      <dgm:spPr/>
    </dgm:pt>
    <dgm:pt modelId="{36835598-D0F8-442E-82E5-38E793FD8280}" type="pres">
      <dgm:prSet presAssocID="{19AC6A98-EB4E-477A-8323-66B9D1E03881}" presName="sp" presStyleCnt="0"/>
      <dgm:spPr/>
    </dgm:pt>
    <dgm:pt modelId="{809B8078-1EDA-4171-B01E-277901E1B605}" type="pres">
      <dgm:prSet presAssocID="{918F3B7B-F517-4C43-9633-CC00B8656BB4}" presName="composite" presStyleCnt="0"/>
      <dgm:spPr/>
    </dgm:pt>
    <dgm:pt modelId="{87A090C6-D2CE-4A82-9B70-CB17A6A9C2CD}" type="pres">
      <dgm:prSet presAssocID="{918F3B7B-F517-4C43-9633-CC00B8656BB4}" presName="parentText" presStyleLbl="alignNode1" presStyleIdx="5" presStyleCnt="8">
        <dgm:presLayoutVars>
          <dgm:chMax val="1"/>
          <dgm:bulletEnabled val="1"/>
        </dgm:presLayoutVars>
      </dgm:prSet>
      <dgm:spPr/>
    </dgm:pt>
    <dgm:pt modelId="{062F285A-0461-4E37-A18C-7D43AE4D009C}" type="pres">
      <dgm:prSet presAssocID="{918F3B7B-F517-4C43-9633-CC00B8656BB4}" presName="descendantText" presStyleLbl="alignAcc1" presStyleIdx="5" presStyleCnt="8">
        <dgm:presLayoutVars>
          <dgm:bulletEnabled val="1"/>
        </dgm:presLayoutVars>
      </dgm:prSet>
      <dgm:spPr/>
    </dgm:pt>
    <dgm:pt modelId="{CB0486E6-8B32-4076-8B05-5866AE229EBF}" type="pres">
      <dgm:prSet presAssocID="{2F177B90-933B-428A-AB90-C3407383DD21}" presName="sp" presStyleCnt="0"/>
      <dgm:spPr/>
    </dgm:pt>
    <dgm:pt modelId="{D5082854-C48B-489D-B33D-DCCD630A55AC}" type="pres">
      <dgm:prSet presAssocID="{3F1B5027-6CD2-441A-8A3E-4A2D8DC79429}" presName="composite" presStyleCnt="0"/>
      <dgm:spPr/>
    </dgm:pt>
    <dgm:pt modelId="{4ABDF236-304F-4BC3-9B6B-79356F787AE7}" type="pres">
      <dgm:prSet presAssocID="{3F1B5027-6CD2-441A-8A3E-4A2D8DC79429}" presName="parentText" presStyleLbl="alignNode1" presStyleIdx="6" presStyleCnt="8">
        <dgm:presLayoutVars>
          <dgm:chMax val="1"/>
          <dgm:bulletEnabled val="1"/>
        </dgm:presLayoutVars>
      </dgm:prSet>
      <dgm:spPr/>
    </dgm:pt>
    <dgm:pt modelId="{F7EFCA0D-E843-430B-9CF9-0C140623551B}" type="pres">
      <dgm:prSet presAssocID="{3F1B5027-6CD2-441A-8A3E-4A2D8DC79429}" presName="descendantText" presStyleLbl="alignAcc1" presStyleIdx="6" presStyleCnt="8">
        <dgm:presLayoutVars>
          <dgm:bulletEnabled val="1"/>
        </dgm:presLayoutVars>
      </dgm:prSet>
      <dgm:spPr/>
    </dgm:pt>
    <dgm:pt modelId="{9CE61A3B-918F-431D-8BDB-91DCE8DE2459}" type="pres">
      <dgm:prSet presAssocID="{71E3688E-4C63-4484-8044-518749E3FAD8}" presName="sp" presStyleCnt="0"/>
      <dgm:spPr/>
    </dgm:pt>
    <dgm:pt modelId="{A11733A2-8D68-4BCC-AF8F-81EC382B8A43}" type="pres">
      <dgm:prSet presAssocID="{ACE92CE8-FC0E-4CCA-8785-AA80E4037036}" presName="composite" presStyleCnt="0"/>
      <dgm:spPr/>
    </dgm:pt>
    <dgm:pt modelId="{7C91513C-751E-4EAD-B978-3B5036147EF7}" type="pres">
      <dgm:prSet presAssocID="{ACE92CE8-FC0E-4CCA-8785-AA80E4037036}" presName="parentText" presStyleLbl="alignNode1" presStyleIdx="7" presStyleCnt="8">
        <dgm:presLayoutVars>
          <dgm:chMax val="1"/>
          <dgm:bulletEnabled val="1"/>
        </dgm:presLayoutVars>
      </dgm:prSet>
      <dgm:spPr/>
    </dgm:pt>
    <dgm:pt modelId="{3431321B-9FD7-4879-B79E-A6314B575ED6}" type="pres">
      <dgm:prSet presAssocID="{ACE92CE8-FC0E-4CCA-8785-AA80E4037036}" presName="descendantText" presStyleLbl="alignAcc1" presStyleIdx="7" presStyleCnt="8">
        <dgm:presLayoutVars>
          <dgm:bulletEnabled val="1"/>
        </dgm:presLayoutVars>
      </dgm:prSet>
      <dgm:spPr/>
    </dgm:pt>
  </dgm:ptLst>
  <dgm:cxnLst>
    <dgm:cxn modelId="{21E07B09-83C3-41B0-A322-506B2F79C538}" srcId="{BE96247E-4655-4279-B324-CB478DF52895}" destId="{03FA3565-1167-4B99-861B-64955F172AE1}" srcOrd="2" destOrd="0" parTransId="{752B9C68-FEAA-4C5F-99A0-7BDD3E516504}" sibTransId="{1BFAAACE-3EDC-4C60-8AE4-FFE714376CC0}"/>
    <dgm:cxn modelId="{F4E0430E-056D-445A-876E-91DED37F9CC8}" type="presOf" srcId="{47CF4817-1279-4859-8473-4877BFDB1549}" destId="{6D06FD5A-0EF8-4DBF-9DF6-90F45A77E700}" srcOrd="0" destOrd="0" presId="urn:microsoft.com/office/officeart/2005/8/layout/chevron2"/>
    <dgm:cxn modelId="{14E92E1A-9F9E-41AE-938D-AAC49B0EF12F}" type="presOf" srcId="{BE96247E-4655-4279-B324-CB478DF52895}" destId="{58274077-4007-4F4F-8F0F-4A5AC7B0D1E4}" srcOrd="0" destOrd="0" presId="urn:microsoft.com/office/officeart/2005/8/layout/chevron2"/>
    <dgm:cxn modelId="{A57E2A1F-C441-4C94-B5E6-D649DE422DF7}" srcId="{BE96247E-4655-4279-B324-CB478DF52895}" destId="{918F3B7B-F517-4C43-9633-CC00B8656BB4}" srcOrd="5" destOrd="0" parTransId="{EE9CDEA2-E496-45A3-9E39-D2C8E5A5EA45}" sibTransId="{2F177B90-933B-428A-AB90-C3407383DD21}"/>
    <dgm:cxn modelId="{8DDC7F21-3345-4BC3-A22A-703882D1DEAB}" srcId="{F7C8E872-8E50-4E1E-8E85-A2640F703450}" destId="{D944AA0F-3A7C-4889-ADF4-9ACDB84FA7DF}" srcOrd="0" destOrd="0" parTransId="{1313B8E7-7667-46E6-98C0-76DAEBA0CD0E}" sibTransId="{E6C3910C-8814-4556-81F3-2888CACE6B62}"/>
    <dgm:cxn modelId="{BF54E522-8AB3-4E82-9C39-E9B3FDCEFB22}" srcId="{ACE92CE8-FC0E-4CCA-8785-AA80E4037036}" destId="{8CA56B33-E879-46FC-A757-697195D8B73C}" srcOrd="0" destOrd="0" parTransId="{D3ED71D8-51DD-47A2-891E-03346E955A84}" sibTransId="{8D834EE0-C214-409D-B6BC-FF9165997367}"/>
    <dgm:cxn modelId="{E660A525-C714-420B-A4F8-53AF01F46986}" srcId="{03FA3565-1167-4B99-861B-64955F172AE1}" destId="{79C2867E-0F76-4943-8647-C25AD003C8D3}" srcOrd="0" destOrd="0" parTransId="{E1517F14-B1D5-416D-829D-7461628EBA2E}" sibTransId="{C2CBCEC0-5DD4-4CA3-A2BD-42DD53346B07}"/>
    <dgm:cxn modelId="{0ABEAB2F-6FCD-42F7-B31D-A13C94AD11AC}" type="presOf" srcId="{ACE92CE8-FC0E-4CCA-8785-AA80E4037036}" destId="{7C91513C-751E-4EAD-B978-3B5036147EF7}" srcOrd="0" destOrd="0" presId="urn:microsoft.com/office/officeart/2005/8/layout/chevron2"/>
    <dgm:cxn modelId="{F1797730-6DC9-4607-8EC9-B1B9EF9AD43B}" type="presOf" srcId="{6BAF4202-FBD9-432C-910B-B81CBF9389A7}" destId="{E4273E40-0DB0-4815-B749-BDC5EDB9597C}" srcOrd="0" destOrd="0" presId="urn:microsoft.com/office/officeart/2005/8/layout/chevron2"/>
    <dgm:cxn modelId="{523F6D33-D41D-49A5-93D6-67B94751A52E}" srcId="{3F1B5027-6CD2-441A-8A3E-4A2D8DC79429}" destId="{15826535-9880-4DB8-AFC0-F0A2EDDD5C1C}" srcOrd="0" destOrd="0" parTransId="{68E756DC-78B2-4697-AC7A-93326F4E19A0}" sibTransId="{8B2F7374-02F3-4E37-AB96-9ADBDD0D8FE7}"/>
    <dgm:cxn modelId="{31A69439-05CC-480D-9358-643A867B2976}" type="presOf" srcId="{15826535-9880-4DB8-AFC0-F0A2EDDD5C1C}" destId="{F7EFCA0D-E843-430B-9CF9-0C140623551B}" srcOrd="0" destOrd="0" presId="urn:microsoft.com/office/officeart/2005/8/layout/chevron2"/>
    <dgm:cxn modelId="{743E4A41-74F5-40B2-932C-7F18DE58D4AE}" type="presOf" srcId="{F7C8E872-8E50-4E1E-8E85-A2640F703450}" destId="{817097F0-1EEB-4029-8B4B-F9FBD448E3C0}" srcOrd="0" destOrd="0" presId="urn:microsoft.com/office/officeart/2005/8/layout/chevron2"/>
    <dgm:cxn modelId="{C6755165-C219-4838-BBF2-5CC873453F8F}" srcId="{BE96247E-4655-4279-B324-CB478DF52895}" destId="{C92D61BB-52D0-41B4-B006-1C3FD6609252}" srcOrd="3" destOrd="0" parTransId="{F523BD64-4F6E-4426-8B1D-AD51156CC9CF}" sibTransId="{EE2A448A-D74B-42B6-AAA2-F18EAFA863DD}"/>
    <dgm:cxn modelId="{EEFFFC45-10B5-4EA8-929A-8333D0275DC3}" srcId="{BE96247E-4655-4279-B324-CB478DF52895}" destId="{3F1B5027-6CD2-441A-8A3E-4A2D8DC79429}" srcOrd="6" destOrd="0" parTransId="{AF6815C6-C7E1-44C5-B970-590C2F0583B4}" sibTransId="{71E3688E-4C63-4484-8044-518749E3FAD8}"/>
    <dgm:cxn modelId="{186C9E51-547A-46E0-AB22-AC219EFE42D8}" type="presOf" srcId="{918F3B7B-F517-4C43-9633-CC00B8656BB4}" destId="{87A090C6-D2CE-4A82-9B70-CB17A6A9C2CD}" srcOrd="0" destOrd="0" presId="urn:microsoft.com/office/officeart/2005/8/layout/chevron2"/>
    <dgm:cxn modelId="{38130159-E92C-40F8-AC8A-C79FEF02A6F7}" type="presOf" srcId="{281A9661-1F7D-4538-A245-036636C795D2}" destId="{0CD60B15-0151-4D7E-9A51-2A575E28DCAC}" srcOrd="0" destOrd="0" presId="urn:microsoft.com/office/officeart/2005/8/layout/chevron2"/>
    <dgm:cxn modelId="{B7DB2F79-B8CC-43BE-BA63-D4353CB9EFF0}" type="presOf" srcId="{12CF978C-65CF-427D-B128-7836E04C45FF}" destId="{062F285A-0461-4E37-A18C-7D43AE4D009C}" srcOrd="0" destOrd="0" presId="urn:microsoft.com/office/officeart/2005/8/layout/chevron2"/>
    <dgm:cxn modelId="{3DEFF85A-52A6-4934-A786-4FA6BD4153B2}" srcId="{BE96247E-4655-4279-B324-CB478DF52895}" destId="{ACE92CE8-FC0E-4CCA-8785-AA80E4037036}" srcOrd="7" destOrd="0" parTransId="{565B4A5F-FC28-4C39-979F-2616A85992D8}" sibTransId="{01EE74E0-6296-4079-9C81-0B79393E3CA5}"/>
    <dgm:cxn modelId="{B8AE2187-0C4A-4692-8B7A-347F0DAE297F}" srcId="{BE96247E-4655-4279-B324-CB478DF52895}" destId="{03C6B11B-0AA4-484B-98B0-B1A3E68AFDA2}" srcOrd="1" destOrd="0" parTransId="{C9B10854-F8D7-42D9-884F-3AE9FE19DBAA}" sibTransId="{76808F7D-1267-46C9-86DD-7CB6580E1C8C}"/>
    <dgm:cxn modelId="{7167028A-FC97-474C-B816-E6D87C88A501}" srcId="{918F3B7B-F517-4C43-9633-CC00B8656BB4}" destId="{12CF978C-65CF-427D-B128-7836E04C45FF}" srcOrd="0" destOrd="0" parTransId="{2A3241E8-4A8B-450F-A381-C97981FB0BC2}" sibTransId="{4A82AA17-9955-4E99-BD86-F16FBDB4D8E3}"/>
    <dgm:cxn modelId="{1262B090-C019-4C58-AC4C-16A1DDE58FE1}" srcId="{C92D61BB-52D0-41B4-B006-1C3FD6609252}" destId="{6BAF4202-FBD9-432C-910B-B81CBF9389A7}" srcOrd="0" destOrd="0" parTransId="{B4F65629-04F8-4D6B-867B-394289C0006B}" sibTransId="{319F9528-6AAA-4E19-AB52-6428ABB7B09E}"/>
    <dgm:cxn modelId="{1BAB5695-FA17-4607-924A-4A1D63F75DA7}" srcId="{BE96247E-4655-4279-B324-CB478DF52895}" destId="{F7C8E872-8E50-4E1E-8E85-A2640F703450}" srcOrd="4" destOrd="0" parTransId="{EA17B738-8D02-480D-8465-DD82E48F40E1}" sibTransId="{19AC6A98-EB4E-477A-8323-66B9D1E03881}"/>
    <dgm:cxn modelId="{B6DBAC95-97AD-4FA3-BA35-6AD3629A41DE}" type="presOf" srcId="{C92D61BB-52D0-41B4-B006-1C3FD6609252}" destId="{7E5B5833-7A09-4FE7-A7C5-E2EA171CB66B}" srcOrd="0" destOrd="0" presId="urn:microsoft.com/office/officeart/2005/8/layout/chevron2"/>
    <dgm:cxn modelId="{DEB4E2A6-A27A-4E23-8594-47691FF4923F}" type="presOf" srcId="{3F1B5027-6CD2-441A-8A3E-4A2D8DC79429}" destId="{4ABDF236-304F-4BC3-9B6B-79356F787AE7}" srcOrd="0" destOrd="0" presId="urn:microsoft.com/office/officeart/2005/8/layout/chevron2"/>
    <dgm:cxn modelId="{BB57E0AC-57E4-48CD-82F5-FE3AAEC3C1B7}" srcId="{03C6B11B-0AA4-484B-98B0-B1A3E68AFDA2}" destId="{47CF4817-1279-4859-8473-4877BFDB1549}" srcOrd="0" destOrd="0" parTransId="{D82793A9-39DD-4999-9D10-172928C01AA5}" sibTransId="{33214C7C-8974-4855-9162-A7252AB13A62}"/>
    <dgm:cxn modelId="{0CC300B2-1381-447C-AD1D-DB0299E90A35}" type="presOf" srcId="{03C6B11B-0AA4-484B-98B0-B1A3E68AFDA2}" destId="{4E0571EA-5547-45B5-A60B-AC320B3A8662}" srcOrd="0" destOrd="0" presId="urn:microsoft.com/office/officeart/2005/8/layout/chevron2"/>
    <dgm:cxn modelId="{7D70BFB4-C4F2-4949-8B49-113C14265B36}" type="presOf" srcId="{79C2867E-0F76-4943-8647-C25AD003C8D3}" destId="{37641959-B83F-4E21-BB11-4DABBCFD2F47}" srcOrd="0" destOrd="0" presId="urn:microsoft.com/office/officeart/2005/8/layout/chevron2"/>
    <dgm:cxn modelId="{F0016CCD-20D4-41E7-9B40-549CD617877D}" type="presOf" srcId="{8CA56B33-E879-46FC-A757-697195D8B73C}" destId="{3431321B-9FD7-4879-B79E-A6314B575ED6}" srcOrd="0" destOrd="0" presId="urn:microsoft.com/office/officeart/2005/8/layout/chevron2"/>
    <dgm:cxn modelId="{C8D00BDC-9068-4ACA-9F6A-3461FAD0DA52}" srcId="{BE96247E-4655-4279-B324-CB478DF52895}" destId="{EA51FEC3-CC4F-481F-86E3-E88655C8CD03}" srcOrd="0" destOrd="0" parTransId="{8698ADA4-4479-445A-BAA3-5029EF66C0D9}" sibTransId="{4D2951B7-950E-4C51-A746-A63CF2966262}"/>
    <dgm:cxn modelId="{B7735DDD-D59B-4068-86A6-0B35289272E7}" type="presOf" srcId="{D944AA0F-3A7C-4889-ADF4-9ACDB84FA7DF}" destId="{5E229C30-C8FD-4323-A908-5469B0B134C7}" srcOrd="0" destOrd="0" presId="urn:microsoft.com/office/officeart/2005/8/layout/chevron2"/>
    <dgm:cxn modelId="{5741F7E2-DC24-4603-972B-AFE595C66A14}" type="presOf" srcId="{03FA3565-1167-4B99-861B-64955F172AE1}" destId="{2DC4C95A-001C-4DD5-9008-4D2C6B45DF61}" srcOrd="0" destOrd="0" presId="urn:microsoft.com/office/officeart/2005/8/layout/chevron2"/>
    <dgm:cxn modelId="{7298E8FC-5A57-48E5-81D4-FB222148402C}" type="presOf" srcId="{EA51FEC3-CC4F-481F-86E3-E88655C8CD03}" destId="{1CD0EC1D-D394-4E3B-A4A3-891C06AF24CC}" srcOrd="0" destOrd="0" presId="urn:microsoft.com/office/officeart/2005/8/layout/chevron2"/>
    <dgm:cxn modelId="{559D61FF-36B1-4F2D-BCE5-2C4A23FB86D6}" srcId="{EA51FEC3-CC4F-481F-86E3-E88655C8CD03}" destId="{281A9661-1F7D-4538-A245-036636C795D2}" srcOrd="0" destOrd="0" parTransId="{091BDBB9-E527-432E-923C-4FEF5FA4D348}" sibTransId="{CD509D00-C52F-4A82-A60E-B749CA5E4519}"/>
    <dgm:cxn modelId="{9F3F6438-8F70-4BE1-B172-5CDB07F0EA36}" type="presParOf" srcId="{58274077-4007-4F4F-8F0F-4A5AC7B0D1E4}" destId="{2F30C91A-1DCE-4E03-BC2D-687BCCD19034}" srcOrd="0" destOrd="0" presId="urn:microsoft.com/office/officeart/2005/8/layout/chevron2"/>
    <dgm:cxn modelId="{B8340204-ED17-48A7-BB6D-F71F95E09AFE}" type="presParOf" srcId="{2F30C91A-1DCE-4E03-BC2D-687BCCD19034}" destId="{1CD0EC1D-D394-4E3B-A4A3-891C06AF24CC}" srcOrd="0" destOrd="0" presId="urn:microsoft.com/office/officeart/2005/8/layout/chevron2"/>
    <dgm:cxn modelId="{E5535FAA-09F0-4280-9C18-EA56E26A8AF7}" type="presParOf" srcId="{2F30C91A-1DCE-4E03-BC2D-687BCCD19034}" destId="{0CD60B15-0151-4D7E-9A51-2A575E28DCAC}" srcOrd="1" destOrd="0" presId="urn:microsoft.com/office/officeart/2005/8/layout/chevron2"/>
    <dgm:cxn modelId="{F30388C8-7F2F-492A-B382-B0E3D777509B}" type="presParOf" srcId="{58274077-4007-4F4F-8F0F-4A5AC7B0D1E4}" destId="{E22CE821-5BFB-4994-8EE8-161836EA5868}" srcOrd="1" destOrd="0" presId="urn:microsoft.com/office/officeart/2005/8/layout/chevron2"/>
    <dgm:cxn modelId="{F137C5D6-2D44-41C0-9D37-514C4EACDA06}" type="presParOf" srcId="{58274077-4007-4F4F-8F0F-4A5AC7B0D1E4}" destId="{BB3BAD31-FC18-479C-B91D-DECBF26E33B2}" srcOrd="2" destOrd="0" presId="urn:microsoft.com/office/officeart/2005/8/layout/chevron2"/>
    <dgm:cxn modelId="{F05765E6-5B3A-4002-AD45-637432B8E87F}" type="presParOf" srcId="{BB3BAD31-FC18-479C-B91D-DECBF26E33B2}" destId="{4E0571EA-5547-45B5-A60B-AC320B3A8662}" srcOrd="0" destOrd="0" presId="urn:microsoft.com/office/officeart/2005/8/layout/chevron2"/>
    <dgm:cxn modelId="{4D156183-0570-46D9-B54E-EDC4D8169540}" type="presParOf" srcId="{BB3BAD31-FC18-479C-B91D-DECBF26E33B2}" destId="{6D06FD5A-0EF8-4DBF-9DF6-90F45A77E700}" srcOrd="1" destOrd="0" presId="urn:microsoft.com/office/officeart/2005/8/layout/chevron2"/>
    <dgm:cxn modelId="{80D50949-2DAF-45C0-9147-266123832160}" type="presParOf" srcId="{58274077-4007-4F4F-8F0F-4A5AC7B0D1E4}" destId="{9D678739-B346-4C5D-B86A-57189A33D375}" srcOrd="3" destOrd="0" presId="urn:microsoft.com/office/officeart/2005/8/layout/chevron2"/>
    <dgm:cxn modelId="{375121D7-114B-472F-99F8-BDF4A113CA13}" type="presParOf" srcId="{58274077-4007-4F4F-8F0F-4A5AC7B0D1E4}" destId="{BE5752A2-0D2D-45D6-B96C-699C6DB6057C}" srcOrd="4" destOrd="0" presId="urn:microsoft.com/office/officeart/2005/8/layout/chevron2"/>
    <dgm:cxn modelId="{A0B33943-CFE9-45B9-93E3-61A3B5E8CBA5}" type="presParOf" srcId="{BE5752A2-0D2D-45D6-B96C-699C6DB6057C}" destId="{2DC4C95A-001C-4DD5-9008-4D2C6B45DF61}" srcOrd="0" destOrd="0" presId="urn:microsoft.com/office/officeart/2005/8/layout/chevron2"/>
    <dgm:cxn modelId="{4DBCB707-70FC-4725-A237-1EE1B2CE3657}" type="presParOf" srcId="{BE5752A2-0D2D-45D6-B96C-699C6DB6057C}" destId="{37641959-B83F-4E21-BB11-4DABBCFD2F47}" srcOrd="1" destOrd="0" presId="urn:microsoft.com/office/officeart/2005/8/layout/chevron2"/>
    <dgm:cxn modelId="{CEC31BB3-04CC-4761-BAF2-DD82C2C46F87}" type="presParOf" srcId="{58274077-4007-4F4F-8F0F-4A5AC7B0D1E4}" destId="{A12F78A7-049A-43B3-B999-65E11F5DC29B}" srcOrd="5" destOrd="0" presId="urn:microsoft.com/office/officeart/2005/8/layout/chevron2"/>
    <dgm:cxn modelId="{0D01101E-C87F-4788-B9BD-D49E5D4D72A5}" type="presParOf" srcId="{58274077-4007-4F4F-8F0F-4A5AC7B0D1E4}" destId="{933AEE58-7587-4D14-B174-6D7C9C7A8E6F}" srcOrd="6" destOrd="0" presId="urn:microsoft.com/office/officeart/2005/8/layout/chevron2"/>
    <dgm:cxn modelId="{03E78FA2-89C3-4D31-BC71-2A4820293AA1}" type="presParOf" srcId="{933AEE58-7587-4D14-B174-6D7C9C7A8E6F}" destId="{7E5B5833-7A09-4FE7-A7C5-E2EA171CB66B}" srcOrd="0" destOrd="0" presId="urn:microsoft.com/office/officeart/2005/8/layout/chevron2"/>
    <dgm:cxn modelId="{48585301-1533-473B-8ABF-0AE45786A20B}" type="presParOf" srcId="{933AEE58-7587-4D14-B174-6D7C9C7A8E6F}" destId="{E4273E40-0DB0-4815-B749-BDC5EDB9597C}" srcOrd="1" destOrd="0" presId="urn:microsoft.com/office/officeart/2005/8/layout/chevron2"/>
    <dgm:cxn modelId="{89966C2A-11B7-4EDB-BB40-C0E0FB1B24A2}" type="presParOf" srcId="{58274077-4007-4F4F-8F0F-4A5AC7B0D1E4}" destId="{F5CC74E3-53CE-4903-8410-49100ECECA72}" srcOrd="7" destOrd="0" presId="urn:microsoft.com/office/officeart/2005/8/layout/chevron2"/>
    <dgm:cxn modelId="{BEC79959-FC8B-40E8-A536-50AC3E7B7B29}" type="presParOf" srcId="{58274077-4007-4F4F-8F0F-4A5AC7B0D1E4}" destId="{212586C3-FFB4-45C0-935D-C1C66E263E4E}" srcOrd="8" destOrd="0" presId="urn:microsoft.com/office/officeart/2005/8/layout/chevron2"/>
    <dgm:cxn modelId="{214331DC-9755-43EE-90CE-BD284A5D370D}" type="presParOf" srcId="{212586C3-FFB4-45C0-935D-C1C66E263E4E}" destId="{817097F0-1EEB-4029-8B4B-F9FBD448E3C0}" srcOrd="0" destOrd="0" presId="urn:microsoft.com/office/officeart/2005/8/layout/chevron2"/>
    <dgm:cxn modelId="{F93BB76A-B208-4AD9-BEB7-467DCAE3EE26}" type="presParOf" srcId="{212586C3-FFB4-45C0-935D-C1C66E263E4E}" destId="{5E229C30-C8FD-4323-A908-5469B0B134C7}" srcOrd="1" destOrd="0" presId="urn:microsoft.com/office/officeart/2005/8/layout/chevron2"/>
    <dgm:cxn modelId="{84BF981E-E86A-414B-B538-D2F5774CB3BC}" type="presParOf" srcId="{58274077-4007-4F4F-8F0F-4A5AC7B0D1E4}" destId="{36835598-D0F8-442E-82E5-38E793FD8280}" srcOrd="9" destOrd="0" presId="urn:microsoft.com/office/officeart/2005/8/layout/chevron2"/>
    <dgm:cxn modelId="{241965F2-7BB1-4D5E-A73A-92559CBF918E}" type="presParOf" srcId="{58274077-4007-4F4F-8F0F-4A5AC7B0D1E4}" destId="{809B8078-1EDA-4171-B01E-277901E1B605}" srcOrd="10" destOrd="0" presId="urn:microsoft.com/office/officeart/2005/8/layout/chevron2"/>
    <dgm:cxn modelId="{CFDF0CA4-1DB9-417F-B29A-7A26ACEFF047}" type="presParOf" srcId="{809B8078-1EDA-4171-B01E-277901E1B605}" destId="{87A090C6-D2CE-4A82-9B70-CB17A6A9C2CD}" srcOrd="0" destOrd="0" presId="urn:microsoft.com/office/officeart/2005/8/layout/chevron2"/>
    <dgm:cxn modelId="{63C1F843-5ACA-493C-B4B6-DCF8AE8C778D}" type="presParOf" srcId="{809B8078-1EDA-4171-B01E-277901E1B605}" destId="{062F285A-0461-4E37-A18C-7D43AE4D009C}" srcOrd="1" destOrd="0" presId="urn:microsoft.com/office/officeart/2005/8/layout/chevron2"/>
    <dgm:cxn modelId="{56A51E03-4631-456F-B12E-720D3F211516}" type="presParOf" srcId="{58274077-4007-4F4F-8F0F-4A5AC7B0D1E4}" destId="{CB0486E6-8B32-4076-8B05-5866AE229EBF}" srcOrd="11" destOrd="0" presId="urn:microsoft.com/office/officeart/2005/8/layout/chevron2"/>
    <dgm:cxn modelId="{4F488720-0F06-4C3E-9391-3BC9F39CF374}" type="presParOf" srcId="{58274077-4007-4F4F-8F0F-4A5AC7B0D1E4}" destId="{D5082854-C48B-489D-B33D-DCCD630A55AC}" srcOrd="12" destOrd="0" presId="urn:microsoft.com/office/officeart/2005/8/layout/chevron2"/>
    <dgm:cxn modelId="{5FF1C3B7-5889-4773-B54D-87B65E8A2244}" type="presParOf" srcId="{D5082854-C48B-489D-B33D-DCCD630A55AC}" destId="{4ABDF236-304F-4BC3-9B6B-79356F787AE7}" srcOrd="0" destOrd="0" presId="urn:microsoft.com/office/officeart/2005/8/layout/chevron2"/>
    <dgm:cxn modelId="{7CC89A0E-EACC-43CE-ABA9-B8FDB4C888FA}" type="presParOf" srcId="{D5082854-C48B-489D-B33D-DCCD630A55AC}" destId="{F7EFCA0D-E843-430B-9CF9-0C140623551B}" srcOrd="1" destOrd="0" presId="urn:microsoft.com/office/officeart/2005/8/layout/chevron2"/>
    <dgm:cxn modelId="{7B95CD07-6A27-4087-BF79-A2D287167CF4}" type="presParOf" srcId="{58274077-4007-4F4F-8F0F-4A5AC7B0D1E4}" destId="{9CE61A3B-918F-431D-8BDB-91DCE8DE2459}" srcOrd="13" destOrd="0" presId="urn:microsoft.com/office/officeart/2005/8/layout/chevron2"/>
    <dgm:cxn modelId="{F6C04E1C-F933-4C7B-8176-83DBAA251D7E}" type="presParOf" srcId="{58274077-4007-4F4F-8F0F-4A5AC7B0D1E4}" destId="{A11733A2-8D68-4BCC-AF8F-81EC382B8A43}" srcOrd="14" destOrd="0" presId="urn:microsoft.com/office/officeart/2005/8/layout/chevron2"/>
    <dgm:cxn modelId="{02054730-362D-440C-8337-2DFC5BB8DADE}" type="presParOf" srcId="{A11733A2-8D68-4BCC-AF8F-81EC382B8A43}" destId="{7C91513C-751E-4EAD-B978-3B5036147EF7}" srcOrd="0" destOrd="0" presId="urn:microsoft.com/office/officeart/2005/8/layout/chevron2"/>
    <dgm:cxn modelId="{D057FA30-A03D-44E3-8BE5-427EF23758D4}" type="presParOf" srcId="{A11733A2-8D68-4BCC-AF8F-81EC382B8A43}" destId="{3431321B-9FD7-4879-B79E-A6314B575ED6}" srcOrd="1" destOrd="0" presId="urn:microsoft.com/office/officeart/2005/8/layout/chevron2"/>
  </dgm:cxnLst>
  <dgm:bg>
    <a:solidFill>
      <a:srgbClr val="296EB6"/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9B7913-4081-411E-BCE1-ACB426214C0F}">
      <dsp:nvSpPr>
        <dsp:cNvPr id="0" name=""/>
        <dsp:cNvSpPr/>
      </dsp:nvSpPr>
      <dsp:spPr>
        <a:xfrm>
          <a:off x="0" y="78044"/>
          <a:ext cx="8740559" cy="1272958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254000" bIns="202082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Změny v rozložení srážek</a:t>
          </a:r>
        </a:p>
      </dsp:txBody>
      <dsp:txXfrm>
        <a:off x="0" y="396284"/>
        <a:ext cx="8422320" cy="636479"/>
      </dsp:txXfrm>
    </dsp:sp>
    <dsp:sp modelId="{37B23E89-EC48-45D2-ABDD-4C995A9E3AF3}">
      <dsp:nvSpPr>
        <dsp:cNvPr id="0" name=""/>
        <dsp:cNvSpPr/>
      </dsp:nvSpPr>
      <dsp:spPr>
        <a:xfrm>
          <a:off x="0" y="1059678"/>
          <a:ext cx="2692092" cy="245218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1" u="sng" kern="1200" dirty="0"/>
            <a:t>Zadržení vody která spadne</a:t>
          </a:r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cs-CZ" sz="2300" i="1" kern="1200" dirty="0">
              <a:solidFill>
                <a:srgbClr val="296EB6"/>
              </a:solidFill>
            </a:rPr>
            <a:t>Nádrže </a:t>
          </a:r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cs-CZ" sz="2300" i="1" kern="1200" dirty="0">
              <a:solidFill>
                <a:srgbClr val="296EB6"/>
              </a:solidFill>
            </a:rPr>
            <a:t>Péče o půdu</a:t>
          </a:r>
        </a:p>
      </dsp:txBody>
      <dsp:txXfrm>
        <a:off x="0" y="1059678"/>
        <a:ext cx="2692092" cy="2452186"/>
      </dsp:txXfrm>
    </dsp:sp>
    <dsp:sp modelId="{118C4B18-86C0-4A4E-BBD9-FBAC5C2B440C}">
      <dsp:nvSpPr>
        <dsp:cNvPr id="0" name=""/>
        <dsp:cNvSpPr/>
      </dsp:nvSpPr>
      <dsp:spPr>
        <a:xfrm>
          <a:off x="2692092" y="502363"/>
          <a:ext cx="6048466" cy="1272958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254000" bIns="202082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Růst průměrných teplot</a:t>
          </a:r>
        </a:p>
      </dsp:txBody>
      <dsp:txXfrm>
        <a:off x="2692092" y="820603"/>
        <a:ext cx="5730227" cy="636479"/>
      </dsp:txXfrm>
    </dsp:sp>
    <dsp:sp modelId="{3CEC8B91-F788-4762-91B8-DDF5C0803B65}">
      <dsp:nvSpPr>
        <dsp:cNvPr id="0" name=""/>
        <dsp:cNvSpPr/>
      </dsp:nvSpPr>
      <dsp:spPr>
        <a:xfrm>
          <a:off x="2692092" y="1483998"/>
          <a:ext cx="2692092" cy="245218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1" u="sng" kern="1200" dirty="0"/>
            <a:t>Nakládání se zdroji vody</a:t>
          </a:r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i="1" kern="1200" dirty="0">
              <a:solidFill>
                <a:srgbClr val="296EB6"/>
              </a:solidFill>
            </a:rPr>
            <a:t>Připojení na větší vodárenské soustavy</a:t>
          </a:r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i="1" kern="1200" dirty="0">
              <a:solidFill>
                <a:srgbClr val="296EB6"/>
              </a:solidFill>
            </a:rPr>
            <a:t>Propojení sítě</a:t>
          </a:r>
        </a:p>
      </dsp:txBody>
      <dsp:txXfrm>
        <a:off x="2692092" y="1483998"/>
        <a:ext cx="2692092" cy="2452186"/>
      </dsp:txXfrm>
    </dsp:sp>
    <dsp:sp modelId="{662461A7-8352-4894-AE41-464974291A76}">
      <dsp:nvSpPr>
        <dsp:cNvPr id="0" name=""/>
        <dsp:cNvSpPr/>
      </dsp:nvSpPr>
      <dsp:spPr>
        <a:xfrm>
          <a:off x="5384184" y="926683"/>
          <a:ext cx="3356374" cy="1272958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254000" bIns="202082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Přístup k čištění vody</a:t>
          </a:r>
        </a:p>
      </dsp:txBody>
      <dsp:txXfrm>
        <a:off x="5384184" y="1244923"/>
        <a:ext cx="3038135" cy="636479"/>
      </dsp:txXfrm>
    </dsp:sp>
    <dsp:sp modelId="{6E7E46C4-BC5B-423E-B1AE-49EC5FA84CCE}">
      <dsp:nvSpPr>
        <dsp:cNvPr id="0" name=""/>
        <dsp:cNvSpPr/>
      </dsp:nvSpPr>
      <dsp:spPr>
        <a:xfrm>
          <a:off x="5384184" y="1908317"/>
          <a:ext cx="2692092" cy="241629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1" u="sng" kern="1200" dirty="0"/>
            <a:t>Srážková voda zatěžuje čistírny</a:t>
          </a:r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i="1" kern="1200" dirty="0">
              <a:solidFill>
                <a:srgbClr val="296EB6"/>
              </a:solidFill>
            </a:rPr>
            <a:t>Oddílné kanalizace</a:t>
          </a:r>
        </a:p>
      </dsp:txBody>
      <dsp:txXfrm>
        <a:off x="5384184" y="1908317"/>
        <a:ext cx="2692092" cy="24162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56B8C2-CC59-47FB-9BFE-66F65C360BD0}">
      <dsp:nvSpPr>
        <dsp:cNvPr id="0" name=""/>
        <dsp:cNvSpPr/>
      </dsp:nvSpPr>
      <dsp:spPr>
        <a:xfrm>
          <a:off x="0" y="48720"/>
          <a:ext cx="8808948" cy="524160"/>
        </a:xfrm>
        <a:prstGeom prst="roundRect">
          <a:avLst/>
        </a:prstGeom>
        <a:solidFill>
          <a:srgbClr val="296EB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  <a:t>Počet obyvatel ČR zásobovaných z veř. vodovodů: 		10,069 mil. (95,6 %)</a:t>
          </a:r>
        </a:p>
      </dsp:txBody>
      <dsp:txXfrm>
        <a:off x="25587" y="74307"/>
        <a:ext cx="8757774" cy="472986"/>
      </dsp:txXfrm>
    </dsp:sp>
    <dsp:sp modelId="{324EABAD-9E3B-42ED-953F-866B29D22B5D}">
      <dsp:nvSpPr>
        <dsp:cNvPr id="0" name=""/>
        <dsp:cNvSpPr/>
      </dsp:nvSpPr>
      <dsp:spPr>
        <a:xfrm>
          <a:off x="0" y="670735"/>
          <a:ext cx="8808948" cy="463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684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b="1" i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řádní členové SOVAK ČR 					9,186 mil. (91,2%)</a:t>
          </a:r>
        </a:p>
      </dsp:txBody>
      <dsp:txXfrm>
        <a:off x="0" y="670735"/>
        <a:ext cx="8808948" cy="463680"/>
      </dsp:txXfrm>
    </dsp:sp>
    <dsp:sp modelId="{105907BE-AD26-4652-87F4-7ED6A3E62BFB}">
      <dsp:nvSpPr>
        <dsp:cNvPr id="0" name=""/>
        <dsp:cNvSpPr/>
      </dsp:nvSpPr>
      <dsp:spPr>
        <a:xfrm>
          <a:off x="0" y="1036560"/>
          <a:ext cx="8808948" cy="524160"/>
        </a:xfrm>
        <a:prstGeom prst="roundRect">
          <a:avLst/>
        </a:prstGeom>
        <a:solidFill>
          <a:srgbClr val="296EB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  <a:t>Výroba pitné vody:	</a:t>
          </a:r>
          <a:r>
            <a:rPr lang="cs-CZ" sz="1800" kern="1200" dirty="0">
              <a:latin typeface="Arial" panose="020B0604020202020204" pitchFamily="34" charset="0"/>
              <a:cs typeface="Arial" panose="020B0604020202020204" pitchFamily="34" charset="0"/>
            </a:rPr>
            <a:t>					</a:t>
          </a:r>
          <a:r>
            <a:rPr lang="cs-CZ" sz="1800" b="1" kern="1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rPr>
            <a:t>576 mil.m</a:t>
          </a:r>
          <a:r>
            <a:rPr lang="cs-CZ" sz="1800" b="1" kern="1200" baseline="300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rPr>
            <a:t>3</a:t>
          </a:r>
          <a:endParaRPr lang="cs-CZ" sz="1800" b="1" kern="1200" dirty="0">
            <a:solidFill>
              <a:srgbClr val="00B0F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587" y="1062147"/>
        <a:ext cx="8757774" cy="472986"/>
      </dsp:txXfrm>
    </dsp:sp>
    <dsp:sp modelId="{DD267EE4-00DA-4646-9E5A-481A976ED4FF}">
      <dsp:nvSpPr>
        <dsp:cNvPr id="0" name=""/>
        <dsp:cNvSpPr/>
      </dsp:nvSpPr>
      <dsp:spPr>
        <a:xfrm>
          <a:off x="0" y="1560720"/>
          <a:ext cx="8808948" cy="869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684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i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z toho spotřeba domácností					328,7 mil. m</a:t>
          </a:r>
          <a:r>
            <a:rPr lang="cs-CZ" sz="1800" i="1" kern="12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3</a:t>
          </a:r>
          <a:endParaRPr lang="cs-CZ" sz="1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i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z toho spotřeba domácností	      				89,4 l/osoba/den</a:t>
          </a:r>
          <a:endParaRPr lang="cs-CZ" sz="1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i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z toho průmysl, zemědělství, ostatní odběratelé		149,4 mil. m</a:t>
          </a:r>
          <a:r>
            <a:rPr lang="cs-CZ" sz="1800" i="1" kern="12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3</a:t>
          </a:r>
        </a:p>
      </dsp:txBody>
      <dsp:txXfrm>
        <a:off x="0" y="1560720"/>
        <a:ext cx="8808948" cy="869400"/>
      </dsp:txXfrm>
    </dsp:sp>
    <dsp:sp modelId="{04CA38FD-CD73-47F7-9B44-4432D0FF2E6E}">
      <dsp:nvSpPr>
        <dsp:cNvPr id="0" name=""/>
        <dsp:cNvSpPr/>
      </dsp:nvSpPr>
      <dsp:spPr>
        <a:xfrm>
          <a:off x="0" y="2430120"/>
          <a:ext cx="8808948" cy="524160"/>
        </a:xfrm>
        <a:prstGeom prst="roundRect">
          <a:avLst/>
        </a:prstGeom>
        <a:solidFill>
          <a:srgbClr val="296EB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  <a:t>Ztráty pitné vody v trubní síti:  		</a:t>
          </a:r>
          <a:r>
            <a:rPr lang="cs-CZ" sz="1800" kern="1200" dirty="0">
              <a:latin typeface="Arial" panose="020B0604020202020204" pitchFamily="34" charset="0"/>
              <a:cs typeface="Arial" panose="020B0604020202020204" pitchFamily="34" charset="0"/>
            </a:rPr>
            <a:t>		</a:t>
          </a:r>
          <a: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  <a:t>84 mil.m</a:t>
          </a:r>
          <a:r>
            <a:rPr lang="cs-CZ" sz="1800" b="1" kern="1200" baseline="30000" dirty="0">
              <a:latin typeface="Arial" panose="020B0604020202020204" pitchFamily="34" charset="0"/>
              <a:cs typeface="Arial" panose="020B0604020202020204" pitchFamily="34" charset="0"/>
            </a:rPr>
            <a:t>3 </a:t>
          </a:r>
          <a: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  <a:t>(14,7 %)</a:t>
          </a:r>
        </a:p>
      </dsp:txBody>
      <dsp:txXfrm>
        <a:off x="25587" y="2455707"/>
        <a:ext cx="8757774" cy="472986"/>
      </dsp:txXfrm>
    </dsp:sp>
    <dsp:sp modelId="{DEA9C2EE-3A98-4345-B4FF-4FC8DD34D177}">
      <dsp:nvSpPr>
        <dsp:cNvPr id="0" name=""/>
        <dsp:cNvSpPr/>
      </dsp:nvSpPr>
      <dsp:spPr>
        <a:xfrm>
          <a:off x="0" y="3034920"/>
          <a:ext cx="8808948" cy="524160"/>
        </a:xfrm>
        <a:prstGeom prst="roundRect">
          <a:avLst/>
        </a:prstGeom>
        <a:solidFill>
          <a:srgbClr val="296EB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  <a:t>Počet obyvatel připojených na kanalizaci: 		</a:t>
          </a:r>
          <a:r>
            <a:rPr lang="cs-CZ" sz="1800" kern="1200" dirty="0">
              <a:latin typeface="Arial" panose="020B0604020202020204" pitchFamily="34" charset="0"/>
              <a:cs typeface="Arial" panose="020B0604020202020204" pitchFamily="34" charset="0"/>
            </a:rPr>
            <a:t>	</a:t>
          </a:r>
          <a: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  <a:t>9,191 mil.(87,3 %)</a:t>
          </a:r>
        </a:p>
      </dsp:txBody>
      <dsp:txXfrm>
        <a:off x="25587" y="3060507"/>
        <a:ext cx="8757774" cy="472986"/>
      </dsp:txXfrm>
    </dsp:sp>
    <dsp:sp modelId="{DDA09CBC-D128-4297-9F80-32AC3192ADAD}">
      <dsp:nvSpPr>
        <dsp:cNvPr id="0" name=""/>
        <dsp:cNvSpPr/>
      </dsp:nvSpPr>
      <dsp:spPr>
        <a:xfrm>
          <a:off x="0" y="3644901"/>
          <a:ext cx="8808948" cy="463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684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b="1" i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řádní členové SOVAK ČR 					7,805 mil (84,9 %)</a:t>
          </a:r>
        </a:p>
      </dsp:txBody>
      <dsp:txXfrm>
        <a:off x="0" y="3644901"/>
        <a:ext cx="8808948" cy="463680"/>
      </dsp:txXfrm>
    </dsp:sp>
    <dsp:sp modelId="{C517E97D-5261-425C-818F-7AD1DC81A307}">
      <dsp:nvSpPr>
        <dsp:cNvPr id="0" name=""/>
        <dsp:cNvSpPr/>
      </dsp:nvSpPr>
      <dsp:spPr>
        <a:xfrm>
          <a:off x="0" y="4022760"/>
          <a:ext cx="8808948" cy="524160"/>
        </a:xfrm>
        <a:prstGeom prst="roundRect">
          <a:avLst/>
        </a:prstGeom>
        <a:solidFill>
          <a:srgbClr val="296EB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  <a:t>Celkem vyčištěno odpadních vod:   	</a:t>
          </a:r>
          <a:r>
            <a:rPr lang="cs-CZ" sz="1800" kern="1200" dirty="0">
              <a:latin typeface="Arial" panose="020B0604020202020204" pitchFamily="34" charset="0"/>
              <a:cs typeface="Arial" panose="020B0604020202020204" pitchFamily="34" charset="0"/>
            </a:rPr>
            <a:t>			</a:t>
          </a:r>
          <a:r>
            <a:rPr lang="cs-CZ" sz="1800" b="1" kern="1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rPr>
            <a:t>799 mil. m</a:t>
          </a:r>
          <a:r>
            <a:rPr lang="cs-CZ" sz="1800" b="1" kern="1200" baseline="300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rPr>
            <a:t>3</a:t>
          </a:r>
          <a:endParaRPr lang="cs-CZ" sz="1800" b="1" kern="1200" dirty="0">
            <a:solidFill>
              <a:srgbClr val="00B0F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587" y="4048347"/>
        <a:ext cx="8757774" cy="472986"/>
      </dsp:txXfrm>
    </dsp:sp>
    <dsp:sp modelId="{0A84B380-5D71-4055-8DE1-F93EFA3E4E5F}">
      <dsp:nvSpPr>
        <dsp:cNvPr id="0" name=""/>
        <dsp:cNvSpPr/>
      </dsp:nvSpPr>
      <dsp:spPr>
        <a:xfrm>
          <a:off x="0" y="4546920"/>
          <a:ext cx="8808948" cy="579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684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i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z toho srážkové vody</a:t>
          </a:r>
          <a:r>
            <a:rPr lang="cs-CZ" sz="18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						</a:t>
          </a:r>
          <a:r>
            <a:rPr lang="cs-CZ" sz="1800" b="0" i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346 mil. m</a:t>
          </a:r>
          <a:r>
            <a:rPr lang="cs-CZ" sz="1800" b="0" i="1" kern="12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3</a:t>
          </a:r>
          <a:endParaRPr lang="cs-CZ" sz="1800" b="0" i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i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z toho splaškové vody, průmyslové a ostatní vody		456 mil. m</a:t>
          </a:r>
          <a:r>
            <a:rPr lang="cs-CZ" sz="1800" i="1" kern="12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3</a:t>
          </a:r>
          <a:r>
            <a:rPr lang="cs-CZ" sz="18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	</a:t>
          </a:r>
        </a:p>
      </dsp:txBody>
      <dsp:txXfrm>
        <a:off x="0" y="4546920"/>
        <a:ext cx="8808948" cy="5796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D0EC1D-D394-4E3B-A4A3-891C06AF24CC}">
      <dsp:nvSpPr>
        <dsp:cNvPr id="0" name=""/>
        <dsp:cNvSpPr/>
      </dsp:nvSpPr>
      <dsp:spPr>
        <a:xfrm rot="5400000">
          <a:off x="-102211" y="107313"/>
          <a:ext cx="681411" cy="476988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600" b="1" i="1" kern="1200" dirty="0">
            <a:solidFill>
              <a:schemeClr val="bg1"/>
            </a:solidFill>
          </a:endParaRPr>
        </a:p>
      </dsp:txBody>
      <dsp:txXfrm rot="-5400000">
        <a:off x="1" y="243595"/>
        <a:ext cx="476988" cy="204423"/>
      </dsp:txXfrm>
    </dsp:sp>
    <dsp:sp modelId="{0CD60B15-0151-4D7E-9A51-2A575E28DCAC}">
      <dsp:nvSpPr>
        <dsp:cNvPr id="0" name=""/>
        <dsp:cNvSpPr/>
      </dsp:nvSpPr>
      <dsp:spPr>
        <a:xfrm rot="5400000">
          <a:off x="4497259" y="-4015169"/>
          <a:ext cx="442917" cy="8483460"/>
        </a:xfrm>
        <a:prstGeom prst="round2SameRect">
          <a:avLst/>
        </a:prstGeom>
        <a:solidFill>
          <a:srgbClr val="296EB6">
            <a:alpha val="90000"/>
          </a:srgbClr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1" i="1" kern="1200" noProof="0" dirty="0">
              <a:solidFill>
                <a:schemeClr val="bg1"/>
              </a:solidFill>
            </a:rPr>
            <a:t>Formulovat a hájit společné zájmy všech jeho členů ve věcech legislativních, technických a ekonomických.</a:t>
          </a:r>
          <a:endParaRPr lang="cs-CZ" sz="1600" b="1" i="1" kern="1200" dirty="0">
            <a:solidFill>
              <a:schemeClr val="bg1"/>
            </a:solidFill>
          </a:endParaRPr>
        </a:p>
      </dsp:txBody>
      <dsp:txXfrm rot="-5400000">
        <a:off x="476988" y="26723"/>
        <a:ext cx="8461839" cy="399675"/>
      </dsp:txXfrm>
    </dsp:sp>
    <dsp:sp modelId="{4E0571EA-5547-45B5-A60B-AC320B3A8662}">
      <dsp:nvSpPr>
        <dsp:cNvPr id="0" name=""/>
        <dsp:cNvSpPr/>
      </dsp:nvSpPr>
      <dsp:spPr>
        <a:xfrm rot="5400000">
          <a:off x="-102211" y="714906"/>
          <a:ext cx="681411" cy="476988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600" b="1" i="1" kern="1200" dirty="0">
            <a:solidFill>
              <a:schemeClr val="bg1"/>
            </a:solidFill>
          </a:endParaRPr>
        </a:p>
      </dsp:txBody>
      <dsp:txXfrm rot="-5400000">
        <a:off x="1" y="851188"/>
        <a:ext cx="476988" cy="204423"/>
      </dsp:txXfrm>
    </dsp:sp>
    <dsp:sp modelId="{6D06FD5A-0EF8-4DBF-9DF6-90F45A77E700}">
      <dsp:nvSpPr>
        <dsp:cNvPr id="0" name=""/>
        <dsp:cNvSpPr/>
      </dsp:nvSpPr>
      <dsp:spPr>
        <a:xfrm rot="5400000">
          <a:off x="4497259" y="-3407577"/>
          <a:ext cx="442917" cy="8483460"/>
        </a:xfrm>
        <a:prstGeom prst="round2SameRect">
          <a:avLst/>
        </a:prstGeom>
        <a:solidFill>
          <a:srgbClr val="296EB6">
            <a:alpha val="90000"/>
          </a:srgbClr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cs-CZ" sz="1600" b="1" i="1" kern="1200" dirty="0">
              <a:solidFill>
                <a:schemeClr val="bg1"/>
              </a:solidFill>
            </a:rPr>
            <a:t>15 odborných komisí.</a:t>
          </a:r>
        </a:p>
      </dsp:txBody>
      <dsp:txXfrm rot="-5400000">
        <a:off x="476988" y="634315"/>
        <a:ext cx="8461839" cy="399675"/>
      </dsp:txXfrm>
    </dsp:sp>
    <dsp:sp modelId="{2DC4C95A-001C-4DD5-9008-4D2C6B45DF61}">
      <dsp:nvSpPr>
        <dsp:cNvPr id="0" name=""/>
        <dsp:cNvSpPr/>
      </dsp:nvSpPr>
      <dsp:spPr>
        <a:xfrm rot="5400000">
          <a:off x="-102211" y="1322498"/>
          <a:ext cx="681411" cy="476988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600" b="1" i="1" kern="1200" dirty="0">
            <a:solidFill>
              <a:schemeClr val="bg1"/>
            </a:solidFill>
          </a:endParaRPr>
        </a:p>
      </dsp:txBody>
      <dsp:txXfrm rot="-5400000">
        <a:off x="1" y="1458780"/>
        <a:ext cx="476988" cy="204423"/>
      </dsp:txXfrm>
    </dsp:sp>
    <dsp:sp modelId="{37641959-B83F-4E21-BB11-4DABBCFD2F47}">
      <dsp:nvSpPr>
        <dsp:cNvPr id="0" name=""/>
        <dsp:cNvSpPr/>
      </dsp:nvSpPr>
      <dsp:spPr>
        <a:xfrm rot="5400000">
          <a:off x="4497259" y="-2799984"/>
          <a:ext cx="442917" cy="8483460"/>
        </a:xfrm>
        <a:prstGeom prst="round2SameRect">
          <a:avLst/>
        </a:prstGeom>
        <a:solidFill>
          <a:srgbClr val="296EB6">
            <a:alpha val="90000"/>
          </a:srgbClr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cs-CZ" sz="1600" b="1" i="1" kern="1200" noProof="0" dirty="0">
              <a:solidFill>
                <a:schemeClr val="bg1"/>
              </a:solidFill>
            </a:rPr>
            <a:t>Zabezpečovat koordinaci činnosti a služeb podle potřeb a zájmů svých členů, zejména informačního, poradenského a vzdělávacího charakteru.</a:t>
          </a:r>
          <a:endParaRPr lang="cs-CZ" sz="1600" b="1" i="1" kern="1200" dirty="0">
            <a:solidFill>
              <a:schemeClr val="bg1"/>
            </a:solidFill>
          </a:endParaRPr>
        </a:p>
      </dsp:txBody>
      <dsp:txXfrm rot="-5400000">
        <a:off x="476988" y="1241908"/>
        <a:ext cx="8461839" cy="399675"/>
      </dsp:txXfrm>
    </dsp:sp>
    <dsp:sp modelId="{7E5B5833-7A09-4FE7-A7C5-E2EA171CB66B}">
      <dsp:nvSpPr>
        <dsp:cNvPr id="0" name=""/>
        <dsp:cNvSpPr/>
      </dsp:nvSpPr>
      <dsp:spPr>
        <a:xfrm rot="5400000">
          <a:off x="-102211" y="1930091"/>
          <a:ext cx="681411" cy="476988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600" b="1" i="1" kern="1200" dirty="0">
            <a:solidFill>
              <a:schemeClr val="bg1"/>
            </a:solidFill>
          </a:endParaRPr>
        </a:p>
      </dsp:txBody>
      <dsp:txXfrm rot="-5400000">
        <a:off x="1" y="2066373"/>
        <a:ext cx="476988" cy="204423"/>
      </dsp:txXfrm>
    </dsp:sp>
    <dsp:sp modelId="{E4273E40-0DB0-4815-B749-BDC5EDB9597C}">
      <dsp:nvSpPr>
        <dsp:cNvPr id="0" name=""/>
        <dsp:cNvSpPr/>
      </dsp:nvSpPr>
      <dsp:spPr>
        <a:xfrm rot="5400000">
          <a:off x="4497259" y="-2192391"/>
          <a:ext cx="442917" cy="8483460"/>
        </a:xfrm>
        <a:prstGeom prst="round2SameRect">
          <a:avLst/>
        </a:prstGeom>
        <a:solidFill>
          <a:srgbClr val="296EB6">
            <a:alpha val="90000"/>
          </a:srgbClr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cs-CZ" sz="1600" b="1" i="1" kern="1200" noProof="0" dirty="0">
              <a:solidFill>
                <a:schemeClr val="bg1"/>
              </a:solidFill>
            </a:rPr>
            <a:t>Spolupracovat s odbornými organizacemi v tuzemsku a v zahraničí.</a:t>
          </a:r>
          <a:endParaRPr lang="cs-CZ" sz="1600" b="1" i="1" kern="1200" dirty="0">
            <a:solidFill>
              <a:schemeClr val="bg1"/>
            </a:solidFill>
          </a:endParaRPr>
        </a:p>
      </dsp:txBody>
      <dsp:txXfrm rot="-5400000">
        <a:off x="476988" y="1849501"/>
        <a:ext cx="8461839" cy="399675"/>
      </dsp:txXfrm>
    </dsp:sp>
    <dsp:sp modelId="{817097F0-1EEB-4029-8B4B-F9FBD448E3C0}">
      <dsp:nvSpPr>
        <dsp:cNvPr id="0" name=""/>
        <dsp:cNvSpPr/>
      </dsp:nvSpPr>
      <dsp:spPr>
        <a:xfrm rot="5400000">
          <a:off x="-102211" y="2537684"/>
          <a:ext cx="681411" cy="476988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600" b="1" i="1" kern="1200">
            <a:solidFill>
              <a:schemeClr val="bg1"/>
            </a:solidFill>
          </a:endParaRPr>
        </a:p>
      </dsp:txBody>
      <dsp:txXfrm rot="-5400000">
        <a:off x="1" y="2673966"/>
        <a:ext cx="476988" cy="204423"/>
      </dsp:txXfrm>
    </dsp:sp>
    <dsp:sp modelId="{5E229C30-C8FD-4323-A908-5469B0B134C7}">
      <dsp:nvSpPr>
        <dsp:cNvPr id="0" name=""/>
        <dsp:cNvSpPr/>
      </dsp:nvSpPr>
      <dsp:spPr>
        <a:xfrm rot="5400000">
          <a:off x="4497259" y="-1584799"/>
          <a:ext cx="442917" cy="8483460"/>
        </a:xfrm>
        <a:prstGeom prst="round2SameRect">
          <a:avLst/>
        </a:prstGeom>
        <a:solidFill>
          <a:srgbClr val="296EB6">
            <a:alpha val="90000"/>
          </a:srgbClr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cs-CZ" sz="1600" b="1" i="1" kern="1200" noProof="0" dirty="0">
              <a:solidFill>
                <a:schemeClr val="bg1"/>
              </a:solidFill>
            </a:rPr>
            <a:t>Pro potřeby svých členů vydávat odborný časopis </a:t>
          </a:r>
          <a:r>
            <a:rPr lang="cs-CZ" sz="1600" b="1" i="1" kern="1200" noProof="0" dirty="0" err="1">
              <a:solidFill>
                <a:schemeClr val="bg1"/>
              </a:solidFill>
            </a:rPr>
            <a:t>Sovak</a:t>
          </a:r>
          <a:r>
            <a:rPr lang="cs-CZ" sz="1600" b="1" i="1" kern="1200" noProof="0" dirty="0">
              <a:solidFill>
                <a:schemeClr val="bg1"/>
              </a:solidFill>
            </a:rPr>
            <a:t> a zajišťovat chod webových stránek spolku.</a:t>
          </a:r>
          <a:endParaRPr lang="cs-CZ" sz="1600" b="1" i="1" kern="1200" dirty="0">
            <a:solidFill>
              <a:schemeClr val="bg1"/>
            </a:solidFill>
          </a:endParaRPr>
        </a:p>
      </dsp:txBody>
      <dsp:txXfrm rot="-5400000">
        <a:off x="476988" y="2457093"/>
        <a:ext cx="8461839" cy="399675"/>
      </dsp:txXfrm>
    </dsp:sp>
    <dsp:sp modelId="{87A090C6-D2CE-4A82-9B70-CB17A6A9C2CD}">
      <dsp:nvSpPr>
        <dsp:cNvPr id="0" name=""/>
        <dsp:cNvSpPr/>
      </dsp:nvSpPr>
      <dsp:spPr>
        <a:xfrm rot="5400000">
          <a:off x="-102211" y="3145276"/>
          <a:ext cx="681411" cy="476988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600" b="1" i="1" kern="1200">
            <a:solidFill>
              <a:schemeClr val="bg1"/>
            </a:solidFill>
          </a:endParaRPr>
        </a:p>
      </dsp:txBody>
      <dsp:txXfrm rot="-5400000">
        <a:off x="1" y="3281558"/>
        <a:ext cx="476988" cy="204423"/>
      </dsp:txXfrm>
    </dsp:sp>
    <dsp:sp modelId="{062F285A-0461-4E37-A18C-7D43AE4D009C}">
      <dsp:nvSpPr>
        <dsp:cNvPr id="0" name=""/>
        <dsp:cNvSpPr/>
      </dsp:nvSpPr>
      <dsp:spPr>
        <a:xfrm rot="5400000">
          <a:off x="4497259" y="-977206"/>
          <a:ext cx="442917" cy="8483460"/>
        </a:xfrm>
        <a:prstGeom prst="round2SameRect">
          <a:avLst/>
        </a:prstGeom>
        <a:solidFill>
          <a:srgbClr val="296EB6">
            <a:alpha val="90000"/>
          </a:srgbClr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cs-CZ" sz="1600" b="1" i="1" kern="1200" noProof="0" dirty="0">
              <a:solidFill>
                <a:schemeClr val="bg1"/>
              </a:solidFill>
            </a:rPr>
            <a:t>Vydávat odborné publikace, které jsou zaměřeny na pomoc pracovníkům v oboru i jako podklad pro celoživotní vzdělávání.</a:t>
          </a:r>
          <a:endParaRPr lang="cs-CZ" sz="1600" b="1" i="1" kern="1200" dirty="0">
            <a:solidFill>
              <a:schemeClr val="bg1"/>
            </a:solidFill>
          </a:endParaRPr>
        </a:p>
      </dsp:txBody>
      <dsp:txXfrm rot="-5400000">
        <a:off x="476988" y="3064686"/>
        <a:ext cx="8461839" cy="399675"/>
      </dsp:txXfrm>
    </dsp:sp>
    <dsp:sp modelId="{4ABDF236-304F-4BC3-9B6B-79356F787AE7}">
      <dsp:nvSpPr>
        <dsp:cNvPr id="0" name=""/>
        <dsp:cNvSpPr/>
      </dsp:nvSpPr>
      <dsp:spPr>
        <a:xfrm rot="5400000">
          <a:off x="-102211" y="3752869"/>
          <a:ext cx="681411" cy="476988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600" b="1" i="1" kern="1200">
            <a:solidFill>
              <a:schemeClr val="bg1"/>
            </a:solidFill>
          </a:endParaRPr>
        </a:p>
      </dsp:txBody>
      <dsp:txXfrm rot="-5400000">
        <a:off x="1" y="3889151"/>
        <a:ext cx="476988" cy="204423"/>
      </dsp:txXfrm>
    </dsp:sp>
    <dsp:sp modelId="{F7EFCA0D-E843-430B-9CF9-0C140623551B}">
      <dsp:nvSpPr>
        <dsp:cNvPr id="0" name=""/>
        <dsp:cNvSpPr/>
      </dsp:nvSpPr>
      <dsp:spPr>
        <a:xfrm rot="5400000">
          <a:off x="4497259" y="-369613"/>
          <a:ext cx="442917" cy="8483460"/>
        </a:xfrm>
        <a:prstGeom prst="round2SameRect">
          <a:avLst/>
        </a:prstGeom>
        <a:solidFill>
          <a:srgbClr val="296EB6">
            <a:alpha val="90000"/>
          </a:srgbClr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cs-CZ" sz="1600" b="1" i="1" kern="1200" noProof="0" dirty="0">
              <a:solidFill>
                <a:schemeClr val="bg1"/>
              </a:solidFill>
            </a:rPr>
            <a:t>Připravovat ročenku s kompletními údaji o všech řádných i přidružených členech včetně nejdůležitějších provozních parametrů.</a:t>
          </a:r>
          <a:endParaRPr lang="cs-CZ" sz="1600" b="1" i="1" kern="1200" dirty="0">
            <a:solidFill>
              <a:schemeClr val="bg1"/>
            </a:solidFill>
          </a:endParaRPr>
        </a:p>
      </dsp:txBody>
      <dsp:txXfrm rot="-5400000">
        <a:off x="476988" y="3672279"/>
        <a:ext cx="8461839" cy="399675"/>
      </dsp:txXfrm>
    </dsp:sp>
    <dsp:sp modelId="{7C91513C-751E-4EAD-B978-3B5036147EF7}">
      <dsp:nvSpPr>
        <dsp:cNvPr id="0" name=""/>
        <dsp:cNvSpPr/>
      </dsp:nvSpPr>
      <dsp:spPr>
        <a:xfrm rot="5400000">
          <a:off x="-102211" y="4360462"/>
          <a:ext cx="681411" cy="476988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600" b="1" i="1" kern="1200">
            <a:solidFill>
              <a:schemeClr val="bg1"/>
            </a:solidFill>
          </a:endParaRPr>
        </a:p>
      </dsp:txBody>
      <dsp:txXfrm rot="-5400000">
        <a:off x="1" y="4496744"/>
        <a:ext cx="476988" cy="204423"/>
      </dsp:txXfrm>
    </dsp:sp>
    <dsp:sp modelId="{3431321B-9FD7-4879-B79E-A6314B575ED6}">
      <dsp:nvSpPr>
        <dsp:cNvPr id="0" name=""/>
        <dsp:cNvSpPr/>
      </dsp:nvSpPr>
      <dsp:spPr>
        <a:xfrm rot="5400000">
          <a:off x="4497259" y="237979"/>
          <a:ext cx="442917" cy="8483460"/>
        </a:xfrm>
        <a:prstGeom prst="round2SameRect">
          <a:avLst/>
        </a:prstGeom>
        <a:solidFill>
          <a:srgbClr val="296EB6">
            <a:alpha val="90000"/>
          </a:srgbClr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cs-CZ" sz="1600" b="1" i="1" kern="1200" noProof="0" dirty="0">
              <a:solidFill>
                <a:schemeClr val="bg1"/>
              </a:solidFill>
            </a:rPr>
            <a:t>Pořádání vzdělávacích kurzů, odborných seminářů, konferencí a výstav.</a:t>
          </a:r>
          <a:endParaRPr lang="cs-CZ" sz="1600" b="1" i="1" kern="1200" dirty="0">
            <a:solidFill>
              <a:schemeClr val="bg1"/>
            </a:solidFill>
          </a:endParaRPr>
        </a:p>
      </dsp:txBody>
      <dsp:txXfrm rot="-5400000">
        <a:off x="476988" y="4279872"/>
        <a:ext cx="8461839" cy="399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0.53358</cdr:x>
      <cdr:y>0.46452</cdr:y>
    </cdr:from>
    <cdr:to>
      <cdr:x>0.57364</cdr:x>
      <cdr:y>0.84947</cdr:y>
    </cdr:to>
    <cdr:sp macro="" textlink="">
      <cdr:nvSpPr>
        <cdr:cNvPr id="2" name="Ovál 1">
          <a:extLst xmlns:a="http://schemas.openxmlformats.org/drawingml/2006/main">
            <a:ext uri="{FF2B5EF4-FFF2-40B4-BE49-F238E27FC236}">
              <a16:creationId xmlns:a16="http://schemas.microsoft.com/office/drawing/2014/main" id="{376F7065-5F37-4508-C486-9AC65E4D7FE6}"/>
            </a:ext>
          </a:extLst>
        </cdr:cNvPr>
        <cdr:cNvSpPr/>
      </cdr:nvSpPr>
      <cdr:spPr>
        <a:xfrm xmlns:a="http://schemas.openxmlformats.org/drawingml/2006/main">
          <a:off x="4663779" y="2101175"/>
          <a:ext cx="350195" cy="1741251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57150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cs-CZ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3E98B8-74E9-456B-A31C-A43C2A609E54}" type="datetimeFigureOut">
              <a:rPr lang="cs-CZ" smtClean="0"/>
              <a:t>18.03.2024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7409D-89BB-4C80-BE3B-238E6593B5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2663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od roku 2004 denní spotřeba na osobu pod 100 l/den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8D06B-4017-4A1D-B4B6-D274E00A0BD6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7045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od roku 2004 denní spotřeba na osobu pod 100 l/den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8D06B-4017-4A1D-B4B6-D274E00A0BD6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9350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od roku 2004 denní spotřeba na osobu pod 100 l/den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8D06B-4017-4A1D-B4B6-D274E00A0BD6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6797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od roku 2004 denní spotřeba na osobu pod 100 l/den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8D06B-4017-4A1D-B4B6-D274E00A0BD6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8523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8D06B-4017-4A1D-B4B6-D274E00A0BD6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3484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814A-3598-414C-850F-C40FB0D842CE}" type="datetimeFigureOut">
              <a:rPr lang="cs-CZ" smtClean="0"/>
              <a:t>18.03.2024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9D66-0E1D-294E-AD0B-9D3C49D6D0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2278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814A-3598-414C-850F-C40FB0D842CE}" type="datetimeFigureOut">
              <a:rPr lang="cs-CZ" smtClean="0"/>
              <a:t>18.03.2024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9D66-0E1D-294E-AD0B-9D3C49D6D0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4369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814A-3598-414C-850F-C40FB0D842CE}" type="datetimeFigureOut">
              <a:rPr lang="cs-CZ" smtClean="0"/>
              <a:t>18.03.2024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9D66-0E1D-294E-AD0B-9D3C49D6D0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2341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814A-3598-414C-850F-C40FB0D842CE}" type="datetimeFigureOut">
              <a:rPr lang="cs-CZ" smtClean="0"/>
              <a:t>18.03.2024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9D66-0E1D-294E-AD0B-9D3C49D6D0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5659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814A-3598-414C-850F-C40FB0D842CE}" type="datetimeFigureOut">
              <a:rPr lang="cs-CZ" smtClean="0"/>
              <a:t>18.03.2024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9D66-0E1D-294E-AD0B-9D3C49D6D0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086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814A-3598-414C-850F-C40FB0D842CE}" type="datetimeFigureOut">
              <a:rPr lang="cs-CZ" smtClean="0"/>
              <a:t>18.03.2024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9D66-0E1D-294E-AD0B-9D3C49D6D0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2082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814A-3598-414C-850F-C40FB0D842CE}" type="datetimeFigureOut">
              <a:rPr lang="cs-CZ" smtClean="0"/>
              <a:t>18.03.2024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9D66-0E1D-294E-AD0B-9D3C49D6D0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5573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814A-3598-414C-850F-C40FB0D842CE}" type="datetimeFigureOut">
              <a:rPr lang="cs-CZ" smtClean="0"/>
              <a:t>18.03.2024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9D66-0E1D-294E-AD0B-9D3C49D6D0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9435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814A-3598-414C-850F-C40FB0D842CE}" type="datetimeFigureOut">
              <a:rPr lang="cs-CZ" smtClean="0"/>
              <a:t>18.03.2024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9D66-0E1D-294E-AD0B-9D3C49D6D0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6224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814A-3598-414C-850F-C40FB0D842CE}" type="datetimeFigureOut">
              <a:rPr lang="cs-CZ" smtClean="0"/>
              <a:t>18.03.2024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9D66-0E1D-294E-AD0B-9D3C49D6D0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6699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814A-3598-414C-850F-C40FB0D842CE}" type="datetimeFigureOut">
              <a:rPr lang="cs-CZ" smtClean="0"/>
              <a:t>18.03.2024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9D66-0E1D-294E-AD0B-9D3C49D6D0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3988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E814A-3598-414C-850F-C40FB0D842CE}" type="datetimeFigureOut">
              <a:rPr lang="cs-CZ" smtClean="0"/>
              <a:t>18.03.2024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69D66-0E1D-294E-AD0B-9D3C49D6D0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0199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6.xml"/><Relationship Id="rId4" Type="http://schemas.openxmlformats.org/officeDocument/2006/relationships/image" Target="../media/image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t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8.svg"/><Relationship Id="rId7" Type="http://schemas.openxmlformats.org/officeDocument/2006/relationships/diagramColors" Target="../diagrams/colors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sovak@sovak.cz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sv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8.svg"/><Relationship Id="rId7" Type="http://schemas.openxmlformats.org/officeDocument/2006/relationships/diagramColors" Target="../diagrams/colors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svícen, vektorová grafika, rošt&#10;&#10;Popis byl vytvořen automaticky">
            <a:extLst>
              <a:ext uri="{FF2B5EF4-FFF2-40B4-BE49-F238E27FC236}">
                <a16:creationId xmlns:a16="http://schemas.microsoft.com/office/drawing/2014/main" id="{C1E6BE9C-619A-C95F-2F88-1C8B126CCA4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5252568" y="225219"/>
            <a:ext cx="4653432" cy="5339838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0655F5B4-4D7C-AAD1-50D2-9D730E95444D}"/>
              </a:ext>
            </a:extLst>
          </p:cNvPr>
          <p:cNvPicPr preferRelativeResize="0"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8258" y="568838"/>
            <a:ext cx="2373130" cy="66019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5A54431-94A4-E7A0-2A54-63A414710267}"/>
              </a:ext>
            </a:extLst>
          </p:cNvPr>
          <p:cNvSpPr txBox="1"/>
          <p:nvPr/>
        </p:nvSpPr>
        <p:spPr>
          <a:xfrm>
            <a:off x="599767" y="3124925"/>
            <a:ext cx="56830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cs-CZ" sz="55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Staráme se o vodu…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2849125-4369-0F62-14AD-E6C0D546336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388078" y="6049946"/>
            <a:ext cx="406809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 err="1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www.sovak.cz</a:t>
            </a:r>
            <a:endParaRPr lang="cs-CZ" sz="1500" dirty="0">
              <a:solidFill>
                <a:schemeClr val="bg1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997853D-DBC4-685F-72D3-2FD1C5D6EE9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7755" y="6049946"/>
            <a:ext cx="485272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Sdružení oboru vodovodů a kanalizací ČR, </a:t>
            </a:r>
            <a:r>
              <a:rPr lang="cs-CZ" sz="1500" b="1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z.s</a:t>
            </a:r>
            <a:r>
              <a:rPr lang="cs-CZ" sz="15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  <a:endParaRPr lang="cs-CZ" sz="1500" dirty="0">
              <a:solidFill>
                <a:schemeClr val="bg1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272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4D5A2439-E33F-17B8-0F33-6C7C8438AC5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296E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0655F5B4-4D7C-AAD1-50D2-9D730E95444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77548" y="484889"/>
            <a:ext cx="2278627" cy="633904"/>
          </a:xfrm>
          <a:prstGeom prst="rect">
            <a:avLst/>
          </a:prstGeom>
        </p:spPr>
      </p:pic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8F538381-4B65-90CC-4C07-84DF30136D7A}"/>
              </a:ext>
            </a:extLst>
          </p:cNvPr>
          <p:cNvCxnSpPr>
            <a:cxnSpLocks/>
          </p:cNvCxnSpPr>
          <p:nvPr/>
        </p:nvCxnSpPr>
        <p:spPr>
          <a:xfrm>
            <a:off x="715617" y="1590261"/>
            <a:ext cx="874055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C4E6E345-D91D-1EC1-0122-05A8A0FAA762}"/>
              </a:ext>
            </a:extLst>
          </p:cNvPr>
          <p:cNvSpPr txBox="1"/>
          <p:nvPr/>
        </p:nvSpPr>
        <p:spPr>
          <a:xfrm>
            <a:off x="8972737" y="6404577"/>
            <a:ext cx="5874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|  10</a:t>
            </a:r>
          </a:p>
        </p:txBody>
      </p:sp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00000000-0008-0000-04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173362"/>
              </p:ext>
            </p:extLst>
          </p:nvPr>
        </p:nvGraphicFramePr>
        <p:xfrm>
          <a:off x="540775" y="1665081"/>
          <a:ext cx="8915400" cy="511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561157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4D5A2439-E33F-17B8-0F33-6C7C8438AC5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296E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0655F5B4-4D7C-AAD1-50D2-9D730E95444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77548" y="484889"/>
            <a:ext cx="2278627" cy="633904"/>
          </a:xfrm>
          <a:prstGeom prst="rect">
            <a:avLst/>
          </a:prstGeom>
        </p:spPr>
      </p:pic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8F538381-4B65-90CC-4C07-84DF30136D7A}"/>
              </a:ext>
            </a:extLst>
          </p:cNvPr>
          <p:cNvCxnSpPr>
            <a:cxnSpLocks/>
          </p:cNvCxnSpPr>
          <p:nvPr/>
        </p:nvCxnSpPr>
        <p:spPr>
          <a:xfrm>
            <a:off x="715617" y="1590261"/>
            <a:ext cx="874055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C4E6E345-D91D-1EC1-0122-05A8A0FAA762}"/>
              </a:ext>
            </a:extLst>
          </p:cNvPr>
          <p:cNvSpPr txBox="1"/>
          <p:nvPr/>
        </p:nvSpPr>
        <p:spPr>
          <a:xfrm>
            <a:off x="8972737" y="6404577"/>
            <a:ext cx="5874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|  11</a:t>
            </a: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0318505"/>
              </p:ext>
            </p:extLst>
          </p:nvPr>
        </p:nvGraphicFramePr>
        <p:xfrm>
          <a:off x="715617" y="1750978"/>
          <a:ext cx="8740558" cy="4523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468665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4D5A2439-E33F-17B8-0F33-6C7C8438AC5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296E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0655F5B4-4D7C-AAD1-50D2-9D730E95444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77548" y="484889"/>
            <a:ext cx="2278627" cy="63390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CF33D145-2B4E-B741-1FBB-F82E2AE5B49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9523" y="6450744"/>
            <a:ext cx="78928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altLang="cs-CZ" sz="9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Sdružení</a:t>
            </a:r>
            <a:r>
              <a:rPr lang="nb-NO" altLang="cs-CZ" sz="9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nb-NO" altLang="cs-CZ" sz="9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oboru</a:t>
            </a:r>
            <a:r>
              <a:rPr lang="nb-NO" altLang="cs-CZ" sz="9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nb-NO" altLang="cs-CZ" sz="9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vodovodů</a:t>
            </a:r>
            <a:r>
              <a:rPr lang="nb-NO" altLang="cs-CZ" sz="9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 </a:t>
            </a:r>
            <a:r>
              <a:rPr lang="nb-NO" altLang="cs-CZ" sz="9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kanalizací</a:t>
            </a:r>
            <a:r>
              <a:rPr lang="nb-NO" altLang="cs-CZ" sz="9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ČR</a:t>
            </a:r>
            <a:r>
              <a:rPr lang="cs-CZ" altLang="cs-CZ" sz="9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r>
              <a:rPr lang="cs-CZ" altLang="cs-CZ" sz="9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z.s</a:t>
            </a:r>
            <a:r>
              <a:rPr lang="cs-CZ" altLang="cs-CZ" sz="9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 |  Praha</a:t>
            </a:r>
            <a:endParaRPr lang="cs-CZ" sz="90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8F538381-4B65-90CC-4C07-84DF30136D7A}"/>
              </a:ext>
            </a:extLst>
          </p:cNvPr>
          <p:cNvCxnSpPr>
            <a:cxnSpLocks/>
          </p:cNvCxnSpPr>
          <p:nvPr/>
        </p:nvCxnSpPr>
        <p:spPr>
          <a:xfrm>
            <a:off x="715617" y="1590261"/>
            <a:ext cx="874055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C4E6E345-D91D-1EC1-0122-05A8A0FAA762}"/>
              </a:ext>
            </a:extLst>
          </p:cNvPr>
          <p:cNvSpPr txBox="1"/>
          <p:nvPr/>
        </p:nvSpPr>
        <p:spPr>
          <a:xfrm>
            <a:off x="8972737" y="6404577"/>
            <a:ext cx="5874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|  12</a:t>
            </a:r>
          </a:p>
        </p:txBody>
      </p:sp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4711754"/>
              </p:ext>
            </p:extLst>
          </p:nvPr>
        </p:nvGraphicFramePr>
        <p:xfrm>
          <a:off x="447472" y="1682890"/>
          <a:ext cx="9008703" cy="4461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02118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4D5A2439-E33F-17B8-0F33-6C7C8438AC5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296E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0655F5B4-4D7C-AAD1-50D2-9D730E95444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77548" y="484889"/>
            <a:ext cx="2278627" cy="633904"/>
          </a:xfrm>
          <a:prstGeom prst="rect">
            <a:avLst/>
          </a:prstGeom>
        </p:spPr>
      </p:pic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8F538381-4B65-90CC-4C07-84DF30136D7A}"/>
              </a:ext>
            </a:extLst>
          </p:cNvPr>
          <p:cNvCxnSpPr>
            <a:cxnSpLocks/>
          </p:cNvCxnSpPr>
          <p:nvPr/>
        </p:nvCxnSpPr>
        <p:spPr>
          <a:xfrm>
            <a:off x="715617" y="1590261"/>
            <a:ext cx="874055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C4E6E345-D91D-1EC1-0122-05A8A0FAA762}"/>
              </a:ext>
            </a:extLst>
          </p:cNvPr>
          <p:cNvSpPr txBox="1"/>
          <p:nvPr/>
        </p:nvSpPr>
        <p:spPr>
          <a:xfrm>
            <a:off x="8972737" y="6404577"/>
            <a:ext cx="5874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|  13</a:t>
            </a:r>
          </a:p>
        </p:txBody>
      </p:sp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E3EFE913-1226-226F-CE0C-CAD29C2CE5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7894725"/>
              </p:ext>
            </p:extLst>
          </p:nvPr>
        </p:nvGraphicFramePr>
        <p:xfrm>
          <a:off x="715616" y="1741623"/>
          <a:ext cx="8740558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Ovál 3">
            <a:extLst>
              <a:ext uri="{FF2B5EF4-FFF2-40B4-BE49-F238E27FC236}">
                <a16:creationId xmlns:a16="http://schemas.microsoft.com/office/drawing/2014/main" id="{C3F5C1DD-352B-49FB-D735-C86BD689840B}"/>
              </a:ext>
            </a:extLst>
          </p:cNvPr>
          <p:cNvSpPr/>
          <p:nvPr/>
        </p:nvSpPr>
        <p:spPr>
          <a:xfrm>
            <a:off x="1991222" y="4231531"/>
            <a:ext cx="432048" cy="1402013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ipka: dolů 4">
            <a:extLst>
              <a:ext uri="{FF2B5EF4-FFF2-40B4-BE49-F238E27FC236}">
                <a16:creationId xmlns:a16="http://schemas.microsoft.com/office/drawing/2014/main" id="{3275AB44-929B-81A6-3347-589BB1201CFC}"/>
              </a:ext>
            </a:extLst>
          </p:cNvPr>
          <p:cNvSpPr/>
          <p:nvPr/>
        </p:nvSpPr>
        <p:spPr>
          <a:xfrm>
            <a:off x="3404681" y="3589506"/>
            <a:ext cx="194553" cy="140201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5B01B0C-A814-37E4-13D0-A56A58BE5CAD}"/>
              </a:ext>
            </a:extLst>
          </p:cNvPr>
          <p:cNvSpPr txBox="1"/>
          <p:nvPr/>
        </p:nvSpPr>
        <p:spPr>
          <a:xfrm>
            <a:off x="2824311" y="3180523"/>
            <a:ext cx="1549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100 l/os/den</a:t>
            </a:r>
          </a:p>
        </p:txBody>
      </p:sp>
    </p:spTree>
    <p:extLst>
      <p:ext uri="{BB962C8B-B14F-4D97-AF65-F5344CB8AC3E}">
        <p14:creationId xmlns:p14="http://schemas.microsoft.com/office/powerpoint/2010/main" val="3688084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4D5A2439-E33F-17B8-0F33-6C7C8438AC5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296E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0655F5B4-4D7C-AAD1-50D2-9D730E95444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77548" y="484889"/>
            <a:ext cx="2278627" cy="633904"/>
          </a:xfrm>
          <a:prstGeom prst="rect">
            <a:avLst/>
          </a:prstGeom>
        </p:spPr>
      </p:pic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8F538381-4B65-90CC-4C07-84DF30136D7A}"/>
              </a:ext>
            </a:extLst>
          </p:cNvPr>
          <p:cNvCxnSpPr>
            <a:cxnSpLocks/>
          </p:cNvCxnSpPr>
          <p:nvPr/>
        </p:nvCxnSpPr>
        <p:spPr>
          <a:xfrm>
            <a:off x="715617" y="1590261"/>
            <a:ext cx="874055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C4E6E345-D91D-1EC1-0122-05A8A0FAA762}"/>
              </a:ext>
            </a:extLst>
          </p:cNvPr>
          <p:cNvSpPr txBox="1"/>
          <p:nvPr/>
        </p:nvSpPr>
        <p:spPr>
          <a:xfrm>
            <a:off x="8972737" y="6404577"/>
            <a:ext cx="5874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|  14</a:t>
            </a:r>
          </a:p>
        </p:txBody>
      </p:sp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FCC6BE2D-CCD1-4EEA-83BC-79304B7D84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4928651"/>
              </p:ext>
            </p:extLst>
          </p:nvPr>
        </p:nvGraphicFramePr>
        <p:xfrm>
          <a:off x="345784" y="1676309"/>
          <a:ext cx="9110391" cy="4598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155009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4D5A2439-E33F-17B8-0F33-6C7C8438AC5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296E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defRPr sz="2400" b="1" i="0" u="none" strike="noStrike" kern="120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cs-CZ" sz="1800" dirty="0"/>
              <a:t>Délka vodovodní a kanalizační sítě v zemích EU</a:t>
            </a:r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0655F5B4-4D7C-AAD1-50D2-9D730E95444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77548" y="484889"/>
            <a:ext cx="2278627" cy="633904"/>
          </a:xfrm>
          <a:prstGeom prst="rect">
            <a:avLst/>
          </a:prstGeom>
        </p:spPr>
      </p:pic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8F538381-4B65-90CC-4C07-84DF30136D7A}"/>
              </a:ext>
            </a:extLst>
          </p:cNvPr>
          <p:cNvCxnSpPr>
            <a:cxnSpLocks/>
          </p:cNvCxnSpPr>
          <p:nvPr/>
        </p:nvCxnSpPr>
        <p:spPr>
          <a:xfrm>
            <a:off x="715617" y="1590261"/>
            <a:ext cx="874055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C4E6E345-D91D-1EC1-0122-05A8A0FAA762}"/>
              </a:ext>
            </a:extLst>
          </p:cNvPr>
          <p:cNvSpPr txBox="1"/>
          <p:nvPr/>
        </p:nvSpPr>
        <p:spPr>
          <a:xfrm>
            <a:off x="8972737" y="6404577"/>
            <a:ext cx="5874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|  15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2977A63-F244-65C5-89D2-BC62B37F0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17" y="2841800"/>
            <a:ext cx="8686918" cy="326717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11248257-3CA3-5BE5-03E3-2D9C3C578327}"/>
              </a:ext>
            </a:extLst>
          </p:cNvPr>
          <p:cNvSpPr txBox="1"/>
          <p:nvPr/>
        </p:nvSpPr>
        <p:spPr>
          <a:xfrm>
            <a:off x="3608963" y="2031777"/>
            <a:ext cx="418289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</a:rPr>
              <a:t>Ztráty vody v zemích EU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73761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voda, ryba, modrá, žralok&#10;&#10;Popis byl vytvořen automaticky">
            <a:extLst>
              <a:ext uri="{FF2B5EF4-FFF2-40B4-BE49-F238E27FC236}">
                <a16:creationId xmlns:a16="http://schemas.microsoft.com/office/drawing/2014/main" id="{224FCCA5-2925-BA57-7757-7EA896277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882E362-B41C-B32E-3841-DBB1AABF9D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663" y="0"/>
            <a:ext cx="9880673" cy="685799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5A54431-94A4-E7A0-2A54-63A414710267}"/>
              </a:ext>
            </a:extLst>
          </p:cNvPr>
          <p:cNvSpPr txBox="1"/>
          <p:nvPr/>
        </p:nvSpPr>
        <p:spPr>
          <a:xfrm>
            <a:off x="599767" y="1719764"/>
            <a:ext cx="5683045" cy="1331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cs-CZ" sz="100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BDCF25FA-BDBD-AF39-D5CA-831FA4EEB839}"/>
              </a:ext>
            </a:extLst>
          </p:cNvPr>
          <p:cNvSpPr txBox="1"/>
          <p:nvPr/>
        </p:nvSpPr>
        <p:spPr>
          <a:xfrm>
            <a:off x="717755" y="6049946"/>
            <a:ext cx="406809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dirty="0" err="1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www.sovak.cz</a:t>
            </a:r>
            <a:endParaRPr lang="cs-CZ" sz="1500" dirty="0">
              <a:solidFill>
                <a:schemeClr val="bg1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C4E2B3D-4878-DC77-19B0-8E02B68FC9D6}"/>
              </a:ext>
            </a:extLst>
          </p:cNvPr>
          <p:cNvSpPr txBox="1"/>
          <p:nvPr/>
        </p:nvSpPr>
        <p:spPr>
          <a:xfrm>
            <a:off x="599767" y="2870605"/>
            <a:ext cx="5683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Kam směřujeme?</a:t>
            </a:r>
          </a:p>
        </p:txBody>
      </p:sp>
    </p:spTree>
    <p:extLst>
      <p:ext uri="{BB962C8B-B14F-4D97-AF65-F5344CB8AC3E}">
        <p14:creationId xmlns:p14="http://schemas.microsoft.com/office/powerpoint/2010/main" val="281424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vícen, vektorová grafika, rošt&#10;&#10;Popis byl vytvořen automaticky">
            <a:extLst>
              <a:ext uri="{FF2B5EF4-FFF2-40B4-BE49-F238E27FC236}">
                <a16:creationId xmlns:a16="http://schemas.microsoft.com/office/drawing/2014/main" id="{CE5E7C5C-FA1F-7562-D555-6657EA6959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2116092"/>
            <a:ext cx="3251321" cy="4270391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0655F5B4-4D7C-AAD1-50D2-9D730E95444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77548" y="484889"/>
            <a:ext cx="2278627" cy="63390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5A54431-94A4-E7A0-2A54-63A414710267}"/>
              </a:ext>
            </a:extLst>
          </p:cNvPr>
          <p:cNvSpPr txBox="1"/>
          <p:nvPr/>
        </p:nvSpPr>
        <p:spPr>
          <a:xfrm>
            <a:off x="599766" y="468291"/>
            <a:ext cx="65777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cs-CZ" sz="3500" b="1" dirty="0">
                <a:solidFill>
                  <a:srgbClr val="296EB6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Poziční dokument - Hlavní cíle pro obor do roku 2030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BDCF25FA-BDBD-AF39-D5CA-831FA4EEB839}"/>
              </a:ext>
            </a:extLst>
          </p:cNvPr>
          <p:cNvSpPr txBox="1"/>
          <p:nvPr/>
        </p:nvSpPr>
        <p:spPr>
          <a:xfrm>
            <a:off x="524796" y="2061730"/>
            <a:ext cx="8856408" cy="394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Clr>
                <a:srgbClr val="296EB6"/>
              </a:buClr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Poskytování bezpečných a spolehlivých vodohospodářských služeb.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Clr>
                <a:srgbClr val="296EB6"/>
              </a:buClr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Ochrana vodních zdrojů  jako zranitelného strategického zdroje.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Clr>
                <a:srgbClr val="296EB6"/>
              </a:buClr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Podpora hodnoty vodohospodářských služeb k zajištění dlouhodobě udržitelného financování.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Clr>
                <a:srgbClr val="296EB6"/>
              </a:buClr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Posun k vodohospodářským službám, které jsou šetrné ke zdrojům a jsou klimaticky neutrální.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Clr>
                <a:srgbClr val="296EB6"/>
              </a:buClr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Posílení ochrany vodních zdrojů a odolnosti vodohospodářských služeb z hlediska přírodních katastrof, vývoje klimatu, ekonomiky, legislativy a dalších bezpečnostních rizik.</a:t>
            </a:r>
          </a:p>
          <a:p>
            <a:pPr marL="800100" lvl="1" indent="-342900" algn="just">
              <a:lnSpc>
                <a:spcPct val="150000"/>
              </a:lnSpc>
              <a:buClr>
                <a:srgbClr val="296EB6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Extrémní hydrologické jevy a přírodní katastrofy.</a:t>
            </a:r>
          </a:p>
          <a:p>
            <a:pPr marL="800100" lvl="1" indent="-342900" algn="just">
              <a:lnSpc>
                <a:spcPct val="150000"/>
              </a:lnSpc>
              <a:buClr>
                <a:srgbClr val="296EB6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Bezpečnostní rizika.</a:t>
            </a:r>
          </a:p>
          <a:p>
            <a:pPr marL="800100" lvl="1" indent="-342900" algn="just">
              <a:lnSpc>
                <a:spcPct val="150000"/>
              </a:lnSpc>
              <a:spcAft>
                <a:spcPts val="800"/>
              </a:spcAft>
              <a:buClr>
                <a:srgbClr val="296EB6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Ekonomika a legislativa.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Clr>
                <a:srgbClr val="296EB6"/>
              </a:buClr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Podpora vody v oběhovém hospodářství.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Clr>
                <a:srgbClr val="296EB6"/>
              </a:buClr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Umožnění inovací a inspirování profesionálů ke splnění současných i budoucích výzev.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Clr>
                <a:srgbClr val="296EB6"/>
              </a:buClr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Správa dlouhodobých aktiv v rychle se měnícím prostředí.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F33D145-2B4E-B741-1FBB-F82E2AE5B49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9523" y="6450744"/>
            <a:ext cx="78928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altLang="cs-CZ" sz="900" dirty="0" err="1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Sdružení</a:t>
            </a:r>
            <a:r>
              <a:rPr lang="nb-NO" altLang="cs-CZ" sz="900" dirty="0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b-NO" altLang="cs-CZ" sz="900" dirty="0" err="1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oboru</a:t>
            </a:r>
            <a:r>
              <a:rPr lang="nb-NO" altLang="cs-CZ" sz="900" dirty="0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b-NO" altLang="cs-CZ" sz="900" dirty="0" err="1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vodovodů</a:t>
            </a:r>
            <a:r>
              <a:rPr lang="nb-NO" altLang="cs-CZ" sz="900" dirty="0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 </a:t>
            </a:r>
            <a:r>
              <a:rPr lang="nb-NO" altLang="cs-CZ" sz="900" dirty="0" err="1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kanalizací</a:t>
            </a:r>
            <a:r>
              <a:rPr lang="nb-NO" altLang="cs-CZ" sz="900" dirty="0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ČR</a:t>
            </a:r>
            <a:r>
              <a:rPr lang="cs-CZ" altLang="cs-CZ" sz="900" dirty="0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cs-CZ" altLang="cs-CZ" sz="900" dirty="0" err="1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z.s</a:t>
            </a:r>
            <a:r>
              <a:rPr lang="cs-CZ" altLang="cs-CZ" sz="900" dirty="0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 |  Praha</a:t>
            </a:r>
            <a:endParaRPr lang="cs-CZ" sz="900" b="1" dirty="0">
              <a:solidFill>
                <a:srgbClr val="296EB6"/>
              </a:solidFill>
              <a:latin typeface="Roboto" panose="02000000000000000000" pitchFamily="2" charset="0"/>
              <a:ea typeface="Roboto" panose="02000000000000000000" pitchFamily="2" charset="0"/>
              <a:cs typeface="Verdana" panose="020B0604030504040204" pitchFamily="34" charset="0"/>
            </a:endParaRP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8F538381-4B65-90CC-4C07-84DF30136D7A}"/>
              </a:ext>
            </a:extLst>
          </p:cNvPr>
          <p:cNvCxnSpPr>
            <a:cxnSpLocks/>
          </p:cNvCxnSpPr>
          <p:nvPr/>
        </p:nvCxnSpPr>
        <p:spPr>
          <a:xfrm>
            <a:off x="715617" y="1590261"/>
            <a:ext cx="8740558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C4E6E345-D91D-1EC1-0122-05A8A0FAA762}"/>
              </a:ext>
            </a:extLst>
          </p:cNvPr>
          <p:cNvSpPr txBox="1"/>
          <p:nvPr/>
        </p:nvSpPr>
        <p:spPr>
          <a:xfrm>
            <a:off x="8972737" y="6404577"/>
            <a:ext cx="5874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b="1" dirty="0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  <a:cs typeface="Verdana" panose="020B0604030504040204" pitchFamily="34" charset="0"/>
              </a:rPr>
              <a:t>|  17</a:t>
            </a:r>
          </a:p>
        </p:txBody>
      </p:sp>
    </p:spTree>
    <p:extLst>
      <p:ext uri="{BB962C8B-B14F-4D97-AF65-F5344CB8AC3E}">
        <p14:creationId xmlns:p14="http://schemas.microsoft.com/office/powerpoint/2010/main" val="3730535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4D5A2439-E33F-17B8-0F33-6C7C8438AC5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296E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0655F5B4-4D7C-AAD1-50D2-9D730E95444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77548" y="484889"/>
            <a:ext cx="2278627" cy="63390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5A54431-94A4-E7A0-2A54-63A414710267}"/>
              </a:ext>
            </a:extLst>
          </p:cNvPr>
          <p:cNvSpPr txBox="1"/>
          <p:nvPr/>
        </p:nvSpPr>
        <p:spPr>
          <a:xfrm>
            <a:off x="599767" y="468291"/>
            <a:ext cx="6277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cs-CZ" sz="35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Index využívání vody (WEI+)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F33D145-2B4E-B741-1FBB-F82E2AE5B49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9523" y="6450744"/>
            <a:ext cx="78928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altLang="cs-CZ" sz="9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Sdružení</a:t>
            </a:r>
            <a:r>
              <a:rPr lang="nb-NO" altLang="cs-CZ" sz="9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nb-NO" altLang="cs-CZ" sz="9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oboru</a:t>
            </a:r>
            <a:r>
              <a:rPr lang="nb-NO" altLang="cs-CZ" sz="9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nb-NO" altLang="cs-CZ" sz="9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vodovodů</a:t>
            </a:r>
            <a:r>
              <a:rPr lang="nb-NO" altLang="cs-CZ" sz="9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 </a:t>
            </a:r>
            <a:r>
              <a:rPr lang="nb-NO" altLang="cs-CZ" sz="9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kanalizací</a:t>
            </a:r>
            <a:r>
              <a:rPr lang="nb-NO" altLang="cs-CZ" sz="9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ČR</a:t>
            </a:r>
            <a:r>
              <a:rPr lang="cs-CZ" altLang="cs-CZ" sz="9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r>
              <a:rPr lang="cs-CZ" altLang="cs-CZ" sz="9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z.s</a:t>
            </a:r>
            <a:r>
              <a:rPr lang="cs-CZ" altLang="cs-CZ" sz="9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 |  Praha</a:t>
            </a:r>
            <a:endParaRPr lang="cs-CZ" sz="90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8F538381-4B65-90CC-4C07-84DF30136D7A}"/>
              </a:ext>
            </a:extLst>
          </p:cNvPr>
          <p:cNvCxnSpPr>
            <a:cxnSpLocks/>
          </p:cNvCxnSpPr>
          <p:nvPr/>
        </p:nvCxnSpPr>
        <p:spPr>
          <a:xfrm>
            <a:off x="715617" y="1590261"/>
            <a:ext cx="874055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C4E6E345-D91D-1EC1-0122-05A8A0FAA762}"/>
              </a:ext>
            </a:extLst>
          </p:cNvPr>
          <p:cNvSpPr txBox="1"/>
          <p:nvPr/>
        </p:nvSpPr>
        <p:spPr>
          <a:xfrm>
            <a:off x="8972737" y="6404577"/>
            <a:ext cx="5874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|  18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0814693-0EDB-6022-1939-8571FB635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481" y="1459802"/>
            <a:ext cx="9269926" cy="5398198"/>
          </a:xfrm>
          <a:prstGeom prst="rect">
            <a:avLst/>
          </a:prstGeom>
        </p:spPr>
      </p:pic>
      <p:sp>
        <p:nvSpPr>
          <p:cNvPr id="9" name="Šipka: doprava 8">
            <a:extLst>
              <a:ext uri="{FF2B5EF4-FFF2-40B4-BE49-F238E27FC236}">
                <a16:creationId xmlns:a16="http://schemas.microsoft.com/office/drawing/2014/main" id="{41123993-CF3B-9F4B-EA50-7CD0AF442081}"/>
              </a:ext>
            </a:extLst>
          </p:cNvPr>
          <p:cNvSpPr/>
          <p:nvPr/>
        </p:nvSpPr>
        <p:spPr>
          <a:xfrm>
            <a:off x="599767" y="5671263"/>
            <a:ext cx="878837" cy="18073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688DB66-A6C2-7AAB-A200-D7C6F65DD000}"/>
              </a:ext>
            </a:extLst>
          </p:cNvPr>
          <p:cNvSpPr txBox="1"/>
          <p:nvPr/>
        </p:nvSpPr>
        <p:spPr>
          <a:xfrm>
            <a:off x="3815351" y="3447877"/>
            <a:ext cx="51104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ČR na 5. pozici ve využití zdrojů vody v Evropě!!!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2BC9A8EC-5A0B-BB63-D10D-323DE2E80B34}"/>
              </a:ext>
            </a:extLst>
          </p:cNvPr>
          <p:cNvSpPr txBox="1"/>
          <p:nvPr/>
        </p:nvSpPr>
        <p:spPr>
          <a:xfrm>
            <a:off x="3180945" y="1712649"/>
            <a:ext cx="63792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b="1" i="0" dirty="0">
                <a:solidFill>
                  <a:srgbClr val="296EB6"/>
                </a:solidFill>
                <a:effectLst/>
                <a:latin typeface="arial" panose="020B0604020202020204" pitchFamily="34" charset="0"/>
              </a:rPr>
              <a:t>Jedná se o měřítko celkové spotřeby sladké vody </a:t>
            </a:r>
            <a:r>
              <a:rPr lang="cs-CZ" b="0" i="0" dirty="0">
                <a:solidFill>
                  <a:srgbClr val="296EB6"/>
                </a:solidFill>
                <a:effectLst/>
                <a:latin typeface="arial" panose="020B0604020202020204" pitchFamily="34" charset="0"/>
              </a:rPr>
              <a:t>jako procentní podíl obnovitelných zdrojů sladké vody (podzemní a povrchové vody) v daném čase a místě. Vyčísluje, </a:t>
            </a:r>
            <a:r>
              <a:rPr lang="cs-CZ" b="1" i="0" dirty="0">
                <a:solidFill>
                  <a:srgbClr val="296EB6"/>
                </a:solidFill>
                <a:effectLst/>
                <a:latin typeface="arial" panose="020B0604020202020204" pitchFamily="34" charset="0"/>
              </a:rPr>
              <a:t>kolik vody se odebírá a kolik vody je v daném území disponibilní.</a:t>
            </a:r>
            <a:endParaRPr lang="cs-CZ" b="1" dirty="0">
              <a:solidFill>
                <a:srgbClr val="296E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285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vícen, vektorová grafika, rošt&#10;&#10;Popis byl vytvořen automaticky">
            <a:extLst>
              <a:ext uri="{FF2B5EF4-FFF2-40B4-BE49-F238E27FC236}">
                <a16:creationId xmlns:a16="http://schemas.microsoft.com/office/drawing/2014/main" id="{CE5E7C5C-FA1F-7562-D555-6657EA6959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2116092"/>
            <a:ext cx="3251321" cy="4270391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0655F5B4-4D7C-AAD1-50D2-9D730E95444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77548" y="484889"/>
            <a:ext cx="2278627" cy="63390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5A54431-94A4-E7A0-2A54-63A414710267}"/>
              </a:ext>
            </a:extLst>
          </p:cNvPr>
          <p:cNvSpPr txBox="1"/>
          <p:nvPr/>
        </p:nvSpPr>
        <p:spPr>
          <a:xfrm>
            <a:off x="599767" y="468291"/>
            <a:ext cx="51351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cs-CZ" sz="3500" b="1" dirty="0">
                <a:solidFill>
                  <a:srgbClr val="296EB6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Kde potřebujeme zlepšení?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BDCF25FA-BDBD-AF39-D5CA-831FA4EEB839}"/>
              </a:ext>
            </a:extLst>
          </p:cNvPr>
          <p:cNvSpPr txBox="1"/>
          <p:nvPr/>
        </p:nvSpPr>
        <p:spPr>
          <a:xfrm>
            <a:off x="584659" y="1948562"/>
            <a:ext cx="8856408" cy="3930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Jedním z hlavních, dlouhodobých a stále se prohlubujících problémů oboru je </a:t>
            </a:r>
            <a:r>
              <a:rPr lang="cs-CZ" sz="1400" b="1" dirty="0">
                <a:solidFill>
                  <a:srgbClr val="296E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velká atomizace</a:t>
            </a: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kterou potvrzuje i Zpráva z benchmarkingu, vydávaná každoročně </a:t>
            </a:r>
            <a:r>
              <a:rPr lang="cs-CZ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MZe</a:t>
            </a: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cs-CZ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pohledu SOVAK ČR ovlivněna:</a:t>
            </a:r>
          </a:p>
          <a:p>
            <a:pPr marL="742950" lvl="1" indent="-285750">
              <a:lnSpc>
                <a:spcPct val="150000"/>
              </a:lnSpc>
              <a:buClr>
                <a:srgbClr val="296EB6"/>
              </a:buClr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Nevhodnou dotační politikou,</a:t>
            </a:r>
          </a:p>
          <a:p>
            <a:pPr marL="742950" lvl="1" indent="-285750">
              <a:lnSpc>
                <a:spcPct val="150000"/>
              </a:lnSpc>
              <a:buClr>
                <a:srgbClr val="296EB6"/>
              </a:buClr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Část municipalit pracuje spíše politicky a nevhodně využívají nastavení oboru,</a:t>
            </a:r>
          </a:p>
          <a:p>
            <a:pPr marL="742950" lvl="1" indent="-285750">
              <a:lnSpc>
                <a:spcPct val="150000"/>
              </a:lnSpc>
              <a:buClr>
                <a:srgbClr val="296EB6"/>
              </a:buClr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Regulace důrazně dohlíží na velké subjekty a přehlíží nedostatky malých, kterých je však z hlediska. množství nezanedbatelné množství</a:t>
            </a:r>
          </a:p>
          <a:p>
            <a:pPr>
              <a:lnSpc>
                <a:spcPct val="150000"/>
              </a:lnSpc>
            </a:pPr>
            <a:endParaRPr lang="cs-CZ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Stále přetrvávají </a:t>
            </a:r>
            <a:r>
              <a:rPr lang="cs-CZ" sz="1400" b="1" dirty="0">
                <a:solidFill>
                  <a:srgbClr val="296E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rozdíly mezi povinnostmi</a:t>
            </a: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kladenými na velké a malé provozovatele.</a:t>
            </a:r>
          </a:p>
          <a:p>
            <a:pPr>
              <a:lnSpc>
                <a:spcPct val="150000"/>
              </a:lnSpc>
            </a:pP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Stejně tak je i nadále velký </a:t>
            </a:r>
            <a:r>
              <a:rPr lang="cs-CZ" sz="1400" b="1" dirty="0">
                <a:solidFill>
                  <a:srgbClr val="296E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rozdíl ve schopnostech provozovat a spravovat vodárenskou infrastrukturu </a:t>
            </a: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mezi velkými a malými provozovateli.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F33D145-2B4E-B741-1FBB-F82E2AE5B49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9523" y="6450744"/>
            <a:ext cx="78928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altLang="cs-CZ" sz="900" dirty="0" err="1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Sdružení</a:t>
            </a:r>
            <a:r>
              <a:rPr lang="nb-NO" altLang="cs-CZ" sz="900" dirty="0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b-NO" altLang="cs-CZ" sz="900" dirty="0" err="1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oboru</a:t>
            </a:r>
            <a:r>
              <a:rPr lang="nb-NO" altLang="cs-CZ" sz="900" dirty="0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b-NO" altLang="cs-CZ" sz="900" dirty="0" err="1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vodovodů</a:t>
            </a:r>
            <a:r>
              <a:rPr lang="nb-NO" altLang="cs-CZ" sz="900" dirty="0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 </a:t>
            </a:r>
            <a:r>
              <a:rPr lang="nb-NO" altLang="cs-CZ" sz="900" dirty="0" err="1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kanalizací</a:t>
            </a:r>
            <a:r>
              <a:rPr lang="nb-NO" altLang="cs-CZ" sz="900" dirty="0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ČR</a:t>
            </a:r>
            <a:r>
              <a:rPr lang="cs-CZ" altLang="cs-CZ" sz="900" dirty="0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cs-CZ" altLang="cs-CZ" sz="900" dirty="0" err="1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z.s</a:t>
            </a:r>
            <a:r>
              <a:rPr lang="cs-CZ" altLang="cs-CZ" sz="900" dirty="0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 |  Praha</a:t>
            </a:r>
            <a:endParaRPr lang="cs-CZ" sz="900" b="1" dirty="0">
              <a:solidFill>
                <a:srgbClr val="296EB6"/>
              </a:solidFill>
              <a:latin typeface="Roboto" panose="02000000000000000000" pitchFamily="2" charset="0"/>
              <a:ea typeface="Roboto" panose="02000000000000000000" pitchFamily="2" charset="0"/>
              <a:cs typeface="Verdana" panose="020B0604030504040204" pitchFamily="34" charset="0"/>
            </a:endParaRP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8F538381-4B65-90CC-4C07-84DF30136D7A}"/>
              </a:ext>
            </a:extLst>
          </p:cNvPr>
          <p:cNvCxnSpPr>
            <a:cxnSpLocks/>
          </p:cNvCxnSpPr>
          <p:nvPr/>
        </p:nvCxnSpPr>
        <p:spPr>
          <a:xfrm>
            <a:off x="715617" y="1590261"/>
            <a:ext cx="8740558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C4E6E345-D91D-1EC1-0122-05A8A0FAA762}"/>
              </a:ext>
            </a:extLst>
          </p:cNvPr>
          <p:cNvSpPr txBox="1"/>
          <p:nvPr/>
        </p:nvSpPr>
        <p:spPr>
          <a:xfrm>
            <a:off x="8972737" y="6404577"/>
            <a:ext cx="5874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b="1" dirty="0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  <a:cs typeface="Verdana" panose="020B0604030504040204" pitchFamily="34" charset="0"/>
              </a:rPr>
              <a:t>|  19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3107221-DA4D-7F25-66C7-73ECA577A34D}"/>
              </a:ext>
            </a:extLst>
          </p:cNvPr>
          <p:cNvSpPr txBox="1"/>
          <p:nvPr/>
        </p:nvSpPr>
        <p:spPr>
          <a:xfrm>
            <a:off x="410070" y="3396698"/>
            <a:ext cx="9150146" cy="1200329"/>
          </a:xfrm>
          <a:prstGeom prst="rect">
            <a:avLst/>
          </a:prstGeom>
          <a:solidFill>
            <a:srgbClr val="296EB6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„Koncový zákazník“ je stejný </a:t>
            </a: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velkého i malého provozovatele. Nestejné nároky na odlišné velikosti provozní či vlastnické struktury vedou k tomu, že </a:t>
            </a:r>
            <a:r>
              <a:rPr 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někteří zákazníci mají zajištěnou kvalitnější a bezpečnější službu,</a:t>
            </a: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což není správně!</a:t>
            </a:r>
          </a:p>
          <a:p>
            <a:pPr algn="ctr"/>
            <a:r>
              <a:rPr 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Nezbytná je změna vedoucí k ochraně zákazníka!</a:t>
            </a:r>
          </a:p>
        </p:txBody>
      </p:sp>
    </p:spTree>
    <p:extLst>
      <p:ext uri="{BB962C8B-B14F-4D97-AF65-F5344CB8AC3E}">
        <p14:creationId xmlns:p14="http://schemas.microsoft.com/office/powerpoint/2010/main" val="2560878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215C1FA5-D3CC-8BF1-3139-DD16085D49C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8258" y="568838"/>
            <a:ext cx="2373130" cy="66019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7DF28CD-52E4-9809-A315-22D3C5764932}"/>
              </a:ext>
            </a:extLst>
          </p:cNvPr>
          <p:cNvSpPr txBox="1"/>
          <p:nvPr/>
        </p:nvSpPr>
        <p:spPr>
          <a:xfrm>
            <a:off x="599767" y="3124925"/>
            <a:ext cx="64211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cs-CZ" sz="55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Světový den vody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E23469C-147F-0748-7045-24DE291008F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388078" y="6049946"/>
            <a:ext cx="406809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 err="1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www.sovak.cz</a:t>
            </a:r>
            <a:endParaRPr lang="cs-CZ" sz="1500" dirty="0">
              <a:solidFill>
                <a:schemeClr val="bg1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BFD0771-E415-0209-45FC-93FD6030065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7755" y="6049946"/>
            <a:ext cx="485272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Sdružení oboru vodovodů a kanalizací ČR, </a:t>
            </a:r>
            <a:r>
              <a:rPr lang="cs-CZ" sz="1500" b="1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z.s</a:t>
            </a:r>
            <a:r>
              <a:rPr lang="cs-CZ" sz="15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  <a:endParaRPr lang="cs-CZ" sz="1500" dirty="0">
              <a:solidFill>
                <a:schemeClr val="bg1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8F857A4-B66F-3FB1-C549-46B06A85C409}"/>
              </a:ext>
            </a:extLst>
          </p:cNvPr>
          <p:cNvSpPr txBox="1"/>
          <p:nvPr/>
        </p:nvSpPr>
        <p:spPr>
          <a:xfrm>
            <a:off x="688258" y="4184410"/>
            <a:ext cx="56830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18. 03. 2024</a:t>
            </a:r>
          </a:p>
          <a:p>
            <a:endParaRPr lang="cs-CZ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 Vilém Žák</a:t>
            </a:r>
          </a:p>
          <a:p>
            <a:r>
              <a:rPr lang="cs-CZ" sz="16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Ředitel a člen představenstva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D134CDF-C89B-7CD3-2A29-1B1A9F88A1E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alphaModFix amt="35000"/>
          </a:blip>
          <a:stretch>
            <a:fillRect/>
          </a:stretch>
        </p:blipFill>
        <p:spPr>
          <a:xfrm>
            <a:off x="6608258" y="254000"/>
            <a:ext cx="3897509" cy="551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81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vícen, vektorová grafika, rošt&#10;&#10;Popis byl vytvořen automaticky">
            <a:extLst>
              <a:ext uri="{FF2B5EF4-FFF2-40B4-BE49-F238E27FC236}">
                <a16:creationId xmlns:a16="http://schemas.microsoft.com/office/drawing/2014/main" id="{CE5E7C5C-FA1F-7562-D555-6657EA6959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2116092"/>
            <a:ext cx="3251321" cy="4270391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0655F5B4-4D7C-AAD1-50D2-9D730E95444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77548" y="484889"/>
            <a:ext cx="2278627" cy="63390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5A54431-94A4-E7A0-2A54-63A414710267}"/>
              </a:ext>
            </a:extLst>
          </p:cNvPr>
          <p:cNvSpPr txBox="1"/>
          <p:nvPr/>
        </p:nvSpPr>
        <p:spPr>
          <a:xfrm>
            <a:off x="599767" y="468291"/>
            <a:ext cx="6229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cs-CZ" sz="3500" b="1" dirty="0">
                <a:solidFill>
                  <a:srgbClr val="296EB6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Evropa – změny v legislativě jako výzva?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BDCF25FA-BDBD-AF39-D5CA-831FA4EEB839}"/>
              </a:ext>
            </a:extLst>
          </p:cNvPr>
          <p:cNvSpPr txBox="1"/>
          <p:nvPr/>
        </p:nvSpPr>
        <p:spPr>
          <a:xfrm>
            <a:off x="599767" y="1687476"/>
            <a:ext cx="8856408" cy="5127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0000"/>
              </a:lnSpc>
              <a:spcAft>
                <a:spcPts val="800"/>
              </a:spcAft>
              <a:buClr>
                <a:srgbClr val="296EB6"/>
              </a:buClr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Rámcová směrnice o vodě (WFD)</a:t>
            </a:r>
            <a:endParaRPr lang="cs-CZ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20000"/>
              </a:lnSpc>
              <a:spcAft>
                <a:spcPts val="800"/>
              </a:spcAft>
              <a:buClr>
                <a:srgbClr val="296EB6"/>
              </a:buClr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Směrnice o jakosti vody pro lidskou potřebu (DWD) – nové nastavení – </a:t>
            </a:r>
            <a:r>
              <a:rPr lang="cs-CZ" sz="1400" i="1" u="sng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zvýšení četnosti vzorků i pro provozovatele </a:t>
            </a:r>
            <a:r>
              <a:rPr lang="cs-CZ" sz="1400" i="1" u="sng" dirty="0">
                <a:solidFill>
                  <a:srgbClr val="296EB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pod</a:t>
            </a:r>
            <a:r>
              <a:rPr lang="cs-CZ" sz="1400" i="1" u="sng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400" b="0" i="1" u="sng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100 m</a:t>
            </a:r>
            <a:r>
              <a:rPr lang="cs-CZ" sz="1400" b="0" i="1" u="sng" baseline="30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1400" b="0" i="1" u="sng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/den</a:t>
            </a:r>
            <a:endParaRPr lang="cs-CZ" sz="1400" i="1" u="sng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20000"/>
              </a:lnSpc>
              <a:spcAft>
                <a:spcPts val="800"/>
              </a:spcAft>
              <a:buClr>
                <a:srgbClr val="296EB6"/>
              </a:buClr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Směrnice o bezpečnosti sítí a informačních systémech (NIS		NIS2)  - </a:t>
            </a:r>
            <a:r>
              <a:rPr lang="cs-CZ" sz="1400" i="1" u="sng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střední/velký podnik, zásobuje </a:t>
            </a:r>
            <a:r>
              <a:rPr lang="cs-CZ" sz="1400" i="1" u="sng" dirty="0">
                <a:solidFill>
                  <a:srgbClr val="296EB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více než </a:t>
            </a:r>
            <a:r>
              <a:rPr lang="cs-CZ" sz="1400" i="1" u="sng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50 000 EO</a:t>
            </a:r>
          </a:p>
          <a:p>
            <a:pPr marL="285750" indent="-285750" algn="just">
              <a:lnSpc>
                <a:spcPct val="120000"/>
              </a:lnSpc>
              <a:spcAft>
                <a:spcPts val="800"/>
              </a:spcAft>
              <a:buClr>
                <a:srgbClr val="296EB6"/>
              </a:buClr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Green </a:t>
            </a:r>
            <a:r>
              <a:rPr lang="cs-CZ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Deal</a:t>
            </a: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fit </a:t>
            </a:r>
            <a:r>
              <a:rPr lang="cs-CZ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</a:t>
            </a: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55</a:t>
            </a:r>
          </a:p>
          <a:p>
            <a:pPr marL="742950" lvl="1" indent="-285750">
              <a:lnSpc>
                <a:spcPct val="120000"/>
              </a:lnSpc>
              <a:buClr>
                <a:srgbClr val="296EB6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ELD – Směrnice o odpovědnosti k životnímu prostředí</a:t>
            </a:r>
          </a:p>
          <a:p>
            <a:pPr marL="742950" lvl="1" indent="-285750">
              <a:lnSpc>
                <a:spcPct val="120000"/>
              </a:lnSpc>
              <a:buClr>
                <a:srgbClr val="296EB6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EQSD – Směrnice o normách environmentální kvality</a:t>
            </a:r>
          </a:p>
          <a:p>
            <a:pPr marL="742950" lvl="1" indent="-285750">
              <a:lnSpc>
                <a:spcPct val="120000"/>
              </a:lnSpc>
              <a:buClr>
                <a:srgbClr val="296EB6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EED – Směrnice o energetické účinnosti</a:t>
            </a:r>
          </a:p>
          <a:p>
            <a:pPr marL="742950" lvl="1" indent="-285750">
              <a:lnSpc>
                <a:spcPct val="120000"/>
              </a:lnSpc>
              <a:buClr>
                <a:srgbClr val="296EB6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– Směrnice o obnovitelných zdrojích energie</a:t>
            </a:r>
          </a:p>
          <a:p>
            <a:pPr marL="742950" lvl="1" indent="-285750">
              <a:lnSpc>
                <a:spcPct val="120000"/>
              </a:lnSpc>
              <a:buClr>
                <a:srgbClr val="296EB6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CERD – Směrnice o odolnosti kritických subjektů</a:t>
            </a:r>
            <a:endParaRPr lang="cs-CZ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20000"/>
              </a:lnSpc>
              <a:spcAft>
                <a:spcPts val="800"/>
              </a:spcAft>
              <a:buClr>
                <a:srgbClr val="296EB6"/>
              </a:buClr>
              <a:buFont typeface="Wingdings" panose="05000000000000000000" pitchFamily="2" charset="2"/>
              <a:buChar char="ü"/>
            </a:pPr>
            <a:r>
              <a:rPr lang="cs-CZ" sz="1400" b="1" dirty="0">
                <a:solidFill>
                  <a:srgbClr val="296EB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Směrnice o čištění městských odpadních vod (UWWTD) – novela </a:t>
            </a:r>
            <a:r>
              <a:rPr lang="cs-CZ" sz="14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cs-CZ" sz="1400" i="1" u="sng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např. zpřísnění limitů pro provozovatele </a:t>
            </a:r>
            <a:r>
              <a:rPr lang="cs-CZ" sz="1400" i="1" u="sng" dirty="0">
                <a:solidFill>
                  <a:srgbClr val="296EB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nad</a:t>
            </a:r>
            <a:r>
              <a:rPr lang="cs-CZ" sz="1400" i="1" u="sng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10 000 EO (</a:t>
            </a:r>
            <a:r>
              <a:rPr lang="cs-CZ" sz="1400" i="1" u="sng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revize ukončena)</a:t>
            </a:r>
            <a:endParaRPr lang="cs-CZ" sz="1400" i="1" u="sng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20000"/>
              </a:lnSpc>
              <a:spcAft>
                <a:spcPts val="800"/>
              </a:spcAft>
              <a:buClr>
                <a:srgbClr val="296EB6"/>
              </a:buClr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Kaly (SSD)</a:t>
            </a:r>
          </a:p>
          <a:p>
            <a:pPr marL="285750" indent="-285750" algn="just">
              <a:lnSpc>
                <a:spcPct val="120000"/>
              </a:lnSpc>
              <a:buClr>
                <a:srgbClr val="296EB6"/>
              </a:buClr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Nařízení o taxonomii – </a:t>
            </a:r>
            <a:r>
              <a:rPr lang="cs-CZ" sz="140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2020/852 – </a:t>
            </a:r>
            <a:r>
              <a:rPr lang="cs-CZ" sz="1400" i="1" u="sng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nově se týká </a:t>
            </a:r>
            <a:r>
              <a:rPr lang="cs-CZ" sz="1400" i="1" u="sng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podniků </a:t>
            </a:r>
            <a:r>
              <a:rPr lang="cs-CZ" sz="1400" i="1" u="sng" kern="0" dirty="0">
                <a:solidFill>
                  <a:srgbClr val="296EB6"/>
                </a:solidFill>
                <a:latin typeface="Arial"/>
              </a:rPr>
              <a:t>s 250 a více zaměstnanci a obratem větším než </a:t>
            </a:r>
            <a:r>
              <a:rPr lang="cs-CZ" sz="1400" i="1" u="sng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40 mil. EUR, popř. bilanční sumou nad 20 mil. EUR. </a:t>
            </a:r>
            <a:endParaRPr lang="cs-CZ" sz="1400" i="1" u="sng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  <a:buClr>
                <a:srgbClr val="296EB6"/>
              </a:buClr>
            </a:pPr>
            <a:endParaRPr lang="cs-CZ" sz="1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8F538381-4B65-90CC-4C07-84DF30136D7A}"/>
              </a:ext>
            </a:extLst>
          </p:cNvPr>
          <p:cNvCxnSpPr>
            <a:cxnSpLocks/>
          </p:cNvCxnSpPr>
          <p:nvPr/>
        </p:nvCxnSpPr>
        <p:spPr>
          <a:xfrm>
            <a:off x="715617" y="1585186"/>
            <a:ext cx="8740558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C4E6E345-D91D-1EC1-0122-05A8A0FAA762}"/>
              </a:ext>
            </a:extLst>
          </p:cNvPr>
          <p:cNvSpPr txBox="1"/>
          <p:nvPr/>
        </p:nvSpPr>
        <p:spPr>
          <a:xfrm>
            <a:off x="8972737" y="6404577"/>
            <a:ext cx="5874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b="1" dirty="0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  <a:cs typeface="Verdana" panose="020B0604030504040204" pitchFamily="34" charset="0"/>
              </a:rPr>
              <a:t>|  20</a:t>
            </a:r>
          </a:p>
        </p:txBody>
      </p:sp>
      <p:sp>
        <p:nvSpPr>
          <p:cNvPr id="2" name="Šipka: doprava 1">
            <a:extLst>
              <a:ext uri="{FF2B5EF4-FFF2-40B4-BE49-F238E27FC236}">
                <a16:creationId xmlns:a16="http://schemas.microsoft.com/office/drawing/2014/main" id="{8211D2F3-CEDC-C337-BA5B-D24838BB954B}"/>
              </a:ext>
            </a:extLst>
          </p:cNvPr>
          <p:cNvSpPr/>
          <p:nvPr/>
        </p:nvSpPr>
        <p:spPr>
          <a:xfrm>
            <a:off x="5725203" y="2811295"/>
            <a:ext cx="364312" cy="457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6385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voda, ryba, modrá, žralok&#10;&#10;Popis byl vytvořen automaticky">
            <a:extLst>
              <a:ext uri="{FF2B5EF4-FFF2-40B4-BE49-F238E27FC236}">
                <a16:creationId xmlns:a16="http://schemas.microsoft.com/office/drawing/2014/main" id="{224FCCA5-2925-BA57-7757-7EA896277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882E362-B41C-B32E-3841-DBB1AABF9D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824" y="0"/>
            <a:ext cx="9880671" cy="685799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5A54431-94A4-E7A0-2A54-63A414710267}"/>
              </a:ext>
            </a:extLst>
          </p:cNvPr>
          <p:cNvSpPr txBox="1"/>
          <p:nvPr/>
        </p:nvSpPr>
        <p:spPr>
          <a:xfrm>
            <a:off x="599767" y="1719764"/>
            <a:ext cx="5683045" cy="1331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cs-CZ" sz="100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BDCF25FA-BDBD-AF39-D5CA-831FA4EEB839}"/>
              </a:ext>
            </a:extLst>
          </p:cNvPr>
          <p:cNvSpPr txBox="1"/>
          <p:nvPr/>
        </p:nvSpPr>
        <p:spPr>
          <a:xfrm>
            <a:off x="717755" y="6049946"/>
            <a:ext cx="406809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dirty="0" err="1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www.sovak.cz</a:t>
            </a:r>
            <a:endParaRPr lang="cs-CZ" sz="1500" dirty="0">
              <a:solidFill>
                <a:schemeClr val="bg1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C4E2B3D-4878-DC77-19B0-8E02B68FC9D6}"/>
              </a:ext>
            </a:extLst>
          </p:cNvPr>
          <p:cNvSpPr txBox="1"/>
          <p:nvPr/>
        </p:nvSpPr>
        <p:spPr>
          <a:xfrm>
            <a:off x="599767" y="2870605"/>
            <a:ext cx="56830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SOVAK ČR a jeho role</a:t>
            </a:r>
            <a:endParaRPr lang="cs-CZ" sz="5500" b="1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303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0655F5B4-4D7C-AAD1-50D2-9D730E95444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77548" y="484889"/>
            <a:ext cx="2278627" cy="63390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5A54431-94A4-E7A0-2A54-63A414710267}"/>
              </a:ext>
            </a:extLst>
          </p:cNvPr>
          <p:cNvSpPr txBox="1"/>
          <p:nvPr/>
        </p:nvSpPr>
        <p:spPr>
          <a:xfrm>
            <a:off x="3424843" y="1720852"/>
            <a:ext cx="5135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cs-CZ" sz="3500" b="1" dirty="0">
                <a:solidFill>
                  <a:srgbClr val="296EB6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Kdo jsme…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BDCF25FA-BDBD-AF39-D5CA-831FA4EEB839}"/>
              </a:ext>
            </a:extLst>
          </p:cNvPr>
          <p:cNvSpPr txBox="1"/>
          <p:nvPr/>
        </p:nvSpPr>
        <p:spPr>
          <a:xfrm>
            <a:off x="3470563" y="2255646"/>
            <a:ext cx="6031332" cy="3284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cs-CZ" sz="14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34 let (od roku 1989) SOVAK ČR sdružuje právnické a fyzické osoby, které zajišťují v České republice</a:t>
            </a:r>
            <a:r>
              <a:rPr lang="en-US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 algn="just">
              <a:lnSpc>
                <a:spcPct val="150000"/>
              </a:lnSpc>
              <a:buClr>
                <a:srgbClr val="296EB6"/>
              </a:buClr>
              <a:buFont typeface="Wingdings" panose="05000000000000000000" pitchFamily="2" charset="2"/>
              <a:buChar char="ü"/>
            </a:pPr>
            <a:r>
              <a:rPr lang="cs-CZ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Zásobování pitnou vodou</a:t>
            </a:r>
            <a:endParaRPr lang="en-US" sz="1400" noProof="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50000"/>
              </a:lnSpc>
              <a:buClr>
                <a:srgbClr val="296EB6"/>
              </a:buClr>
              <a:buFont typeface="Wingdings" panose="05000000000000000000" pitchFamily="2" charset="2"/>
              <a:buChar char="ü"/>
            </a:pPr>
            <a:r>
              <a:rPr lang="cs-CZ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Odvádění a čištění odpadních vod</a:t>
            </a:r>
            <a:endParaRPr lang="en-US" sz="1400" noProof="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50000"/>
              </a:lnSpc>
              <a:buClr>
                <a:srgbClr val="296EB6"/>
              </a:buClr>
              <a:buFont typeface="Wingdings" panose="05000000000000000000" pitchFamily="2" charset="2"/>
              <a:buChar char="ü"/>
            </a:pPr>
            <a:r>
              <a:rPr lang="cs-CZ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Správu či provoz vodovodů a kanalizací pro veřejnou potřebu</a:t>
            </a:r>
            <a:endParaRPr lang="en-US" sz="1400" noProof="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50000"/>
              </a:lnSpc>
              <a:buClr>
                <a:srgbClr val="296EB6"/>
              </a:buClr>
              <a:buFont typeface="Wingdings" panose="05000000000000000000" pitchFamily="2" charset="2"/>
              <a:buChar char="ü"/>
            </a:pPr>
            <a:r>
              <a:rPr lang="cs-CZ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Výstavbu, rozvoj a vlastnictví vodohospodářské infrastruktury</a:t>
            </a:r>
            <a:endParaRPr lang="en-US" sz="1400" noProof="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rtl="0" fontAlgn="base">
              <a:lnSpc>
                <a:spcPct val="150000"/>
              </a:lnSpc>
            </a:pPr>
            <a:r>
              <a:rPr lang="en-US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řádných členů</a:t>
            </a:r>
            <a:endParaRPr lang="en-US" sz="1400" noProof="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rtl="0" fontAlgn="base">
              <a:lnSpc>
                <a:spcPct val="150000"/>
              </a:lnSpc>
            </a:pPr>
            <a:r>
              <a:rPr lang="en-US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cs-CZ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r>
              <a:rPr lang="en-US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přidružených členů</a:t>
            </a:r>
            <a:endParaRPr lang="en-US" sz="1400" noProof="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rtl="0" fontAlgn="base">
              <a:lnSpc>
                <a:spcPct val="150000"/>
              </a:lnSpc>
            </a:pPr>
            <a:r>
              <a:rPr lang="cs-CZ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Zásobování kvalitní pitnou vodou pro více jak</a:t>
            </a:r>
            <a:r>
              <a:rPr lang="en-US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mil. </a:t>
            </a:r>
            <a:r>
              <a:rPr lang="cs-CZ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obyvatel</a:t>
            </a:r>
            <a:endParaRPr lang="en-US" sz="1400" noProof="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rtl="0" fontAlgn="base">
              <a:lnSpc>
                <a:spcPct val="150000"/>
              </a:lnSpc>
            </a:pPr>
            <a:r>
              <a:rPr lang="cs-CZ" sz="1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Odvádění a čištění odpadních vod pro téměř 8 mil. obyvatel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F33D145-2B4E-B741-1FBB-F82E2AE5B49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9523" y="6450744"/>
            <a:ext cx="78928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altLang="cs-CZ" sz="900" dirty="0" err="1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Sdružení</a:t>
            </a:r>
            <a:r>
              <a:rPr lang="nb-NO" altLang="cs-CZ" sz="900" dirty="0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b-NO" altLang="cs-CZ" sz="900" dirty="0" err="1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oboru</a:t>
            </a:r>
            <a:r>
              <a:rPr lang="nb-NO" altLang="cs-CZ" sz="900" dirty="0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b-NO" altLang="cs-CZ" sz="900" dirty="0" err="1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vodovodů</a:t>
            </a:r>
            <a:r>
              <a:rPr lang="nb-NO" altLang="cs-CZ" sz="900" dirty="0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 </a:t>
            </a:r>
            <a:r>
              <a:rPr lang="nb-NO" altLang="cs-CZ" sz="900" dirty="0" err="1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kanalizací</a:t>
            </a:r>
            <a:r>
              <a:rPr lang="nb-NO" altLang="cs-CZ" sz="900" dirty="0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ČR</a:t>
            </a:r>
            <a:r>
              <a:rPr lang="cs-CZ" altLang="cs-CZ" sz="900" dirty="0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cs-CZ" altLang="cs-CZ" sz="900" dirty="0" err="1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z.s</a:t>
            </a:r>
            <a:r>
              <a:rPr lang="cs-CZ" altLang="cs-CZ" sz="900" dirty="0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 |  Praha</a:t>
            </a:r>
            <a:endParaRPr lang="cs-CZ" sz="900" b="1" dirty="0">
              <a:solidFill>
                <a:srgbClr val="296EB6"/>
              </a:solidFill>
              <a:latin typeface="Roboto" panose="02000000000000000000" pitchFamily="2" charset="0"/>
              <a:ea typeface="Roboto" panose="02000000000000000000" pitchFamily="2" charset="0"/>
              <a:cs typeface="Verdana" panose="020B0604030504040204" pitchFamily="34" charset="0"/>
            </a:endParaRP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8F538381-4B65-90CC-4C07-84DF30136D7A}"/>
              </a:ext>
            </a:extLst>
          </p:cNvPr>
          <p:cNvCxnSpPr>
            <a:cxnSpLocks/>
          </p:cNvCxnSpPr>
          <p:nvPr/>
        </p:nvCxnSpPr>
        <p:spPr>
          <a:xfrm>
            <a:off x="3516284" y="1390755"/>
            <a:ext cx="5939891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C4E6E345-D91D-1EC1-0122-05A8A0FAA762}"/>
              </a:ext>
            </a:extLst>
          </p:cNvPr>
          <p:cNvSpPr txBox="1"/>
          <p:nvPr/>
        </p:nvSpPr>
        <p:spPr>
          <a:xfrm>
            <a:off x="8972737" y="6404577"/>
            <a:ext cx="5874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b="1" dirty="0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  <a:cs typeface="Verdana" panose="020B0604030504040204" pitchFamily="34" charset="0"/>
              </a:rPr>
              <a:t>|  22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F8B33BD-4FD0-0F2A-C46D-0209F5B751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-58191" y="176424"/>
            <a:ext cx="2197104" cy="166695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60EB468-9A8F-9B9E-6C0C-6A0F847D14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alphaModFix amt="35000"/>
          </a:blip>
          <a:stretch>
            <a:fillRect/>
          </a:stretch>
        </p:blipFill>
        <p:spPr>
          <a:xfrm>
            <a:off x="626214" y="1575448"/>
            <a:ext cx="2640687" cy="4336081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B296773-F165-6DB5-8229-DC5C214969D5}"/>
              </a:ext>
            </a:extLst>
          </p:cNvPr>
          <p:cNvSpPr txBox="1"/>
          <p:nvPr/>
        </p:nvSpPr>
        <p:spPr>
          <a:xfrm>
            <a:off x="3516284" y="5764383"/>
            <a:ext cx="58657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cs-CZ" sz="2400" b="1" dirty="0">
                <a:solidFill>
                  <a:srgbClr val="296EB6"/>
                </a:solidFill>
              </a:rPr>
              <a:t>SOVAK ČR je apolitická a ryze oborná organizace</a:t>
            </a:r>
          </a:p>
        </p:txBody>
      </p:sp>
    </p:spTree>
    <p:extLst>
      <p:ext uri="{BB962C8B-B14F-4D97-AF65-F5344CB8AC3E}">
        <p14:creationId xmlns:p14="http://schemas.microsoft.com/office/powerpoint/2010/main" val="597784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4D5A2439-E33F-17B8-0F33-6C7C8438AC5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296E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0655F5B4-4D7C-AAD1-50D2-9D730E95444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77548" y="484889"/>
            <a:ext cx="2278627" cy="63390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5A54431-94A4-E7A0-2A54-63A414710267}"/>
              </a:ext>
            </a:extLst>
          </p:cNvPr>
          <p:cNvSpPr txBox="1"/>
          <p:nvPr/>
        </p:nvSpPr>
        <p:spPr>
          <a:xfrm>
            <a:off x="599767" y="468291"/>
            <a:ext cx="53049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rtl="0" fontAlgn="base"/>
            <a:r>
              <a:rPr lang="cs-CZ" sz="35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Hlavní úkoly </a:t>
            </a:r>
            <a:r>
              <a:rPr lang="en-US" sz="35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SOVAK ČR</a:t>
            </a:r>
            <a:endParaRPr lang="en-US" sz="35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F33D145-2B4E-B741-1FBB-F82E2AE5B49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9523" y="6450744"/>
            <a:ext cx="78928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altLang="cs-CZ" sz="9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Sdružení</a:t>
            </a:r>
            <a:r>
              <a:rPr lang="nb-NO" altLang="cs-CZ" sz="9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nb-NO" altLang="cs-CZ" sz="9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oboru</a:t>
            </a:r>
            <a:r>
              <a:rPr lang="nb-NO" altLang="cs-CZ" sz="9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nb-NO" altLang="cs-CZ" sz="9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vodovodů</a:t>
            </a:r>
            <a:r>
              <a:rPr lang="nb-NO" altLang="cs-CZ" sz="9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 </a:t>
            </a:r>
            <a:r>
              <a:rPr lang="nb-NO" altLang="cs-CZ" sz="9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kanalizací</a:t>
            </a:r>
            <a:r>
              <a:rPr lang="nb-NO" altLang="cs-CZ" sz="9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ČR</a:t>
            </a:r>
            <a:r>
              <a:rPr lang="cs-CZ" altLang="cs-CZ" sz="9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r>
              <a:rPr lang="cs-CZ" altLang="cs-CZ" sz="9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z.s</a:t>
            </a:r>
            <a:r>
              <a:rPr lang="cs-CZ" altLang="cs-CZ" sz="9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 |  Praha</a:t>
            </a:r>
            <a:endParaRPr lang="cs-CZ" sz="90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8F538381-4B65-90CC-4C07-84DF30136D7A}"/>
              </a:ext>
            </a:extLst>
          </p:cNvPr>
          <p:cNvCxnSpPr>
            <a:cxnSpLocks/>
          </p:cNvCxnSpPr>
          <p:nvPr/>
        </p:nvCxnSpPr>
        <p:spPr>
          <a:xfrm>
            <a:off x="715617" y="1590261"/>
            <a:ext cx="874055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C4E6E345-D91D-1EC1-0122-05A8A0FAA762}"/>
              </a:ext>
            </a:extLst>
          </p:cNvPr>
          <p:cNvSpPr txBox="1"/>
          <p:nvPr/>
        </p:nvSpPr>
        <p:spPr>
          <a:xfrm>
            <a:off x="8972737" y="6404577"/>
            <a:ext cx="5874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|  08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A92F4AC-E6F4-01B3-E3A5-2C601ABEB0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2563834"/>
              </p:ext>
            </p:extLst>
          </p:nvPr>
        </p:nvGraphicFramePr>
        <p:xfrm>
          <a:off x="599766" y="1782978"/>
          <a:ext cx="8960449" cy="4944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B6580601-1AA9-A47D-7F3E-B7E7760AA1A8}"/>
              </a:ext>
            </a:extLst>
          </p:cNvPr>
          <p:cNvSpPr txBox="1"/>
          <p:nvPr/>
        </p:nvSpPr>
        <p:spPr>
          <a:xfrm>
            <a:off x="9145628" y="6404577"/>
            <a:ext cx="5874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|  23</a:t>
            </a:r>
          </a:p>
        </p:txBody>
      </p:sp>
    </p:spTree>
    <p:extLst>
      <p:ext uri="{BB962C8B-B14F-4D97-AF65-F5344CB8AC3E}">
        <p14:creationId xmlns:p14="http://schemas.microsoft.com/office/powerpoint/2010/main" val="1093698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voda, ryba, modrá, žralok&#10;&#10;Popis byl vytvořen automaticky">
            <a:extLst>
              <a:ext uri="{FF2B5EF4-FFF2-40B4-BE49-F238E27FC236}">
                <a16:creationId xmlns:a16="http://schemas.microsoft.com/office/drawing/2014/main" id="{224FCCA5-2925-BA57-7757-7EA896277A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3" name="Obrázek 2" descr="Obsah obrázku svícen, vektorová grafika, rošt&#10;&#10;Popis byl vytvořen automaticky">
            <a:extLst>
              <a:ext uri="{FF2B5EF4-FFF2-40B4-BE49-F238E27FC236}">
                <a16:creationId xmlns:a16="http://schemas.microsoft.com/office/drawing/2014/main" id="{1FA40535-81CE-A629-5905-489BF3E74B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1342272"/>
            <a:ext cx="3617206" cy="4750957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0655F5B4-4D7C-AAD1-50D2-9D730E95444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51600" y="649683"/>
            <a:ext cx="2667688" cy="74213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5A54431-94A4-E7A0-2A54-63A414710267}"/>
              </a:ext>
            </a:extLst>
          </p:cNvPr>
          <p:cNvSpPr txBox="1"/>
          <p:nvPr/>
        </p:nvSpPr>
        <p:spPr>
          <a:xfrm>
            <a:off x="3975102" y="2124823"/>
            <a:ext cx="5683045" cy="1451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cs-CZ" sz="55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Děkuji</a:t>
            </a:r>
          </a:p>
          <a:p>
            <a:pPr>
              <a:lnSpc>
                <a:spcPct val="80000"/>
              </a:lnSpc>
            </a:pPr>
            <a:r>
              <a:rPr lang="cs-CZ" sz="55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za pozornost.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BDCF25FA-BDBD-AF39-D5CA-831FA4EEB83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13202" y="4275657"/>
            <a:ext cx="465343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altLang="cs-CZ" sz="1500" b="1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Sdružení</a:t>
            </a:r>
            <a:r>
              <a:rPr lang="nb-NO" altLang="cs-CZ" sz="15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nb-NO" altLang="cs-CZ" sz="1500" b="1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oboru</a:t>
            </a:r>
            <a:r>
              <a:rPr lang="nb-NO" altLang="cs-CZ" sz="15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nb-NO" altLang="cs-CZ" sz="1500" b="1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vodovodů</a:t>
            </a:r>
            <a:r>
              <a:rPr lang="nb-NO" altLang="cs-CZ" sz="15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 </a:t>
            </a:r>
            <a:r>
              <a:rPr lang="nb-NO" altLang="cs-CZ" sz="1500" b="1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kanalizací</a:t>
            </a:r>
            <a:r>
              <a:rPr lang="nb-NO" altLang="cs-CZ" sz="15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ČR</a:t>
            </a:r>
            <a:r>
              <a:rPr lang="cs-CZ" altLang="cs-CZ" sz="15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r>
              <a:rPr lang="cs-CZ" altLang="cs-CZ" sz="1500" b="1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z.s</a:t>
            </a:r>
            <a:r>
              <a:rPr lang="cs-CZ" altLang="cs-CZ" sz="15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  <a:r>
              <a:rPr lang="nb-NO" altLang="cs-CZ" sz="15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</a:p>
          <a:p>
            <a:r>
              <a:rPr lang="nb-NO" altLang="cs-CZ" sz="15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Novotného</a:t>
            </a:r>
            <a:r>
              <a:rPr lang="nb-NO" altLang="cs-CZ" sz="15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nb-NO" altLang="cs-CZ" sz="15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lávka</a:t>
            </a:r>
            <a:r>
              <a:rPr lang="nb-NO" altLang="cs-CZ" sz="15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cs-CZ" altLang="cs-CZ" sz="15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200/</a:t>
            </a:r>
            <a:r>
              <a:rPr lang="nb-NO" altLang="cs-CZ" sz="15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5 </a:t>
            </a:r>
          </a:p>
          <a:p>
            <a:r>
              <a:rPr lang="nb-NO" altLang="cs-CZ" sz="15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1</a:t>
            </a:r>
            <a:r>
              <a:rPr lang="cs-CZ" altLang="cs-CZ" sz="15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10 00</a:t>
            </a:r>
            <a:r>
              <a:rPr lang="nb-NO" altLang="cs-CZ" sz="15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Praha 1 </a:t>
            </a:r>
            <a:endParaRPr lang="en-US" altLang="cs-CZ" sz="150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113B7B8-31D7-16DF-C4FC-025BEE6B0F8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13202" y="5175380"/>
            <a:ext cx="46534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altLang="cs-CZ" sz="15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T: 221 082 207  /  221 082 346 </a:t>
            </a:r>
          </a:p>
          <a:p>
            <a:r>
              <a:rPr lang="nb-NO" altLang="cs-CZ" sz="15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E: </a:t>
            </a:r>
            <a:r>
              <a:rPr lang="nb-NO" altLang="cs-CZ" sz="15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sovak@sovak.cz</a:t>
            </a:r>
            <a:r>
              <a:rPr lang="nb-NO" altLang="cs-CZ" sz="15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 /  </a:t>
            </a:r>
            <a:r>
              <a:rPr lang="nb-NO" altLang="cs-CZ" sz="15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www.sovak.cz</a:t>
            </a:r>
            <a:endParaRPr lang="en-US" altLang="cs-CZ" sz="150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675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voda, ryba, modrá, žralok&#10;&#10;Popis byl vytvořen automaticky">
            <a:extLst>
              <a:ext uri="{FF2B5EF4-FFF2-40B4-BE49-F238E27FC236}">
                <a16:creationId xmlns:a16="http://schemas.microsoft.com/office/drawing/2014/main" id="{224FCCA5-2925-BA57-7757-7EA896277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882E362-B41C-B32E-3841-DBB1AABF9D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663" y="0"/>
            <a:ext cx="9880673" cy="68580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5A54431-94A4-E7A0-2A54-63A414710267}"/>
              </a:ext>
            </a:extLst>
          </p:cNvPr>
          <p:cNvSpPr txBox="1"/>
          <p:nvPr/>
        </p:nvSpPr>
        <p:spPr>
          <a:xfrm>
            <a:off x="599767" y="1719764"/>
            <a:ext cx="5683045" cy="1331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cs-CZ" sz="100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BDCF25FA-BDBD-AF39-D5CA-831FA4EEB839}"/>
              </a:ext>
            </a:extLst>
          </p:cNvPr>
          <p:cNvSpPr txBox="1"/>
          <p:nvPr/>
        </p:nvSpPr>
        <p:spPr>
          <a:xfrm>
            <a:off x="717755" y="6049946"/>
            <a:ext cx="406809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dirty="0" err="1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www.sovak.cz</a:t>
            </a:r>
            <a:endParaRPr lang="cs-CZ" sz="1500" dirty="0">
              <a:solidFill>
                <a:schemeClr val="bg1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C4E2B3D-4878-DC77-19B0-8E02B68FC9D6}"/>
              </a:ext>
            </a:extLst>
          </p:cNvPr>
          <p:cNvSpPr txBox="1"/>
          <p:nvPr/>
        </p:nvSpPr>
        <p:spPr>
          <a:xfrm>
            <a:off x="599767" y="2870605"/>
            <a:ext cx="56830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Kde je aktuálně vodárenství?</a:t>
            </a:r>
            <a:endParaRPr lang="cs-CZ" sz="5500" b="1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595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4D5A2439-E33F-17B8-0F33-6C7C8438AC5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296E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0655F5B4-4D7C-AAD1-50D2-9D730E95444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77548" y="484889"/>
            <a:ext cx="2278627" cy="63390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5A54431-94A4-E7A0-2A54-63A414710267}"/>
              </a:ext>
            </a:extLst>
          </p:cNvPr>
          <p:cNvSpPr txBox="1"/>
          <p:nvPr/>
        </p:nvSpPr>
        <p:spPr>
          <a:xfrm>
            <a:off x="599767" y="468291"/>
            <a:ext cx="5135164" cy="957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cs-CZ" sz="35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Co má vliv na nakládání s vodou?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F33D145-2B4E-B741-1FBB-F82E2AE5B49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9523" y="6450744"/>
            <a:ext cx="78928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altLang="cs-CZ" sz="9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Sdružení</a:t>
            </a:r>
            <a:r>
              <a:rPr lang="nb-NO" altLang="cs-CZ" sz="9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nb-NO" altLang="cs-CZ" sz="9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oboru</a:t>
            </a:r>
            <a:r>
              <a:rPr lang="nb-NO" altLang="cs-CZ" sz="9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nb-NO" altLang="cs-CZ" sz="9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vodovodů</a:t>
            </a:r>
            <a:r>
              <a:rPr lang="nb-NO" altLang="cs-CZ" sz="9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 </a:t>
            </a:r>
            <a:r>
              <a:rPr lang="nb-NO" altLang="cs-CZ" sz="9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kanalizací</a:t>
            </a:r>
            <a:r>
              <a:rPr lang="nb-NO" altLang="cs-CZ" sz="9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ČR</a:t>
            </a:r>
            <a:r>
              <a:rPr lang="cs-CZ" altLang="cs-CZ" sz="9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r>
              <a:rPr lang="cs-CZ" altLang="cs-CZ" sz="9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z.s</a:t>
            </a:r>
            <a:r>
              <a:rPr lang="cs-CZ" altLang="cs-CZ" sz="9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 |  Praha</a:t>
            </a:r>
            <a:endParaRPr lang="cs-CZ" sz="90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8F538381-4B65-90CC-4C07-84DF30136D7A}"/>
              </a:ext>
            </a:extLst>
          </p:cNvPr>
          <p:cNvCxnSpPr>
            <a:cxnSpLocks/>
          </p:cNvCxnSpPr>
          <p:nvPr/>
        </p:nvCxnSpPr>
        <p:spPr>
          <a:xfrm>
            <a:off x="715617" y="1590261"/>
            <a:ext cx="874055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C4E6E345-D91D-1EC1-0122-05A8A0FAA762}"/>
              </a:ext>
            </a:extLst>
          </p:cNvPr>
          <p:cNvSpPr txBox="1"/>
          <p:nvPr/>
        </p:nvSpPr>
        <p:spPr>
          <a:xfrm>
            <a:off x="8972737" y="6404577"/>
            <a:ext cx="5874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|  04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791FAA82-3512-FFEB-8CA9-B89C41AAF1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7901355"/>
              </p:ext>
            </p:extLst>
          </p:nvPr>
        </p:nvGraphicFramePr>
        <p:xfrm>
          <a:off x="715616" y="1690547"/>
          <a:ext cx="8740559" cy="4402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23018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vícen, vektorová grafika, rošt&#10;&#10;Popis byl vytvořen automaticky">
            <a:extLst>
              <a:ext uri="{FF2B5EF4-FFF2-40B4-BE49-F238E27FC236}">
                <a16:creationId xmlns:a16="http://schemas.microsoft.com/office/drawing/2014/main" id="{7342F7A9-FBC4-4121-BC7F-96F2F81D9D5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2116092"/>
            <a:ext cx="3251321" cy="4270391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0655F5B4-4D7C-AAD1-50D2-9D730E95444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77548" y="484889"/>
            <a:ext cx="2278627" cy="633904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2849125-4369-0F62-14AD-E6C0D5463360}"/>
              </a:ext>
            </a:extLst>
          </p:cNvPr>
          <p:cNvSpPr txBox="1"/>
          <p:nvPr/>
        </p:nvSpPr>
        <p:spPr>
          <a:xfrm>
            <a:off x="8972737" y="6404577"/>
            <a:ext cx="5874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b="1" dirty="0">
                <a:solidFill>
                  <a:srgbClr val="296EB6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|  05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BDCF25FA-BDBD-AF39-D5CA-831FA4EEB839}"/>
              </a:ext>
            </a:extLst>
          </p:cNvPr>
          <p:cNvSpPr txBox="1"/>
          <p:nvPr/>
        </p:nvSpPr>
        <p:spPr>
          <a:xfrm>
            <a:off x="4585946" y="2011956"/>
            <a:ext cx="4353233" cy="4109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cs-CZ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Obor, stejně jako celá společnost, musí reflektovat novou geopolitickou situaci. </a:t>
            </a:r>
          </a:p>
          <a:p>
            <a:pPr algn="just">
              <a:lnSpc>
                <a:spcPct val="150000"/>
              </a:lnSpc>
            </a:pPr>
            <a:endParaRPr lang="cs-CZ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cs-CZ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Nový pohled na zajištění bezpečnosti dodávek vody a odvod a čištění vod odpadních:</a:t>
            </a:r>
          </a:p>
          <a:p>
            <a:pPr marL="742950" lvl="1" indent="-285750" algn="just">
              <a:lnSpc>
                <a:spcPct val="150000"/>
              </a:lnSpc>
              <a:buClr>
                <a:srgbClr val="296EB6"/>
              </a:buClr>
              <a:buFont typeface="Wingdings" panose="05000000000000000000" pitchFamily="2" charset="2"/>
              <a:buChar char="ü"/>
            </a:pPr>
            <a:r>
              <a:rPr lang="cs-CZ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ochrana vodních zdrojů,</a:t>
            </a:r>
          </a:p>
          <a:p>
            <a:pPr marL="742950" lvl="1" indent="-285750" algn="just">
              <a:lnSpc>
                <a:spcPct val="150000"/>
              </a:lnSpc>
              <a:buClr>
                <a:srgbClr val="296EB6"/>
              </a:buClr>
              <a:buFont typeface="Wingdings" panose="05000000000000000000" pitchFamily="2" charset="2"/>
              <a:buChar char="ü"/>
            </a:pPr>
            <a:r>
              <a:rPr lang="cs-CZ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propojování vodárenských soustav,</a:t>
            </a:r>
          </a:p>
          <a:p>
            <a:pPr marL="742950" lvl="1" indent="-285750" algn="just">
              <a:lnSpc>
                <a:spcPct val="150000"/>
              </a:lnSpc>
              <a:buClr>
                <a:srgbClr val="296EB6"/>
              </a:buClr>
              <a:buFont typeface="Wingdings" panose="05000000000000000000" pitchFamily="2" charset="2"/>
              <a:buChar char="ü"/>
            </a:pPr>
            <a:r>
              <a:rPr lang="cs-CZ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fyzická i kybernetická bezpečnost,</a:t>
            </a:r>
          </a:p>
          <a:p>
            <a:pPr marL="742950" lvl="1" indent="-285750" algn="just">
              <a:lnSpc>
                <a:spcPct val="150000"/>
              </a:lnSpc>
              <a:buClr>
                <a:srgbClr val="296EB6"/>
              </a:buClr>
              <a:buFont typeface="Wingdings" panose="05000000000000000000" pitchFamily="2" charset="2"/>
              <a:buChar char="ü"/>
            </a:pPr>
            <a:r>
              <a:rPr lang="cs-CZ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posílení kapacity náhradního zásobování.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11949F0-0A43-685A-EF65-046C9048C7A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9523" y="6450744"/>
            <a:ext cx="78928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altLang="cs-CZ" sz="900" dirty="0" err="1">
                <a:solidFill>
                  <a:srgbClr val="296EB6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Sdružení</a:t>
            </a:r>
            <a:r>
              <a:rPr lang="nb-NO" altLang="cs-CZ" sz="900" dirty="0">
                <a:solidFill>
                  <a:srgbClr val="296EB6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nb-NO" altLang="cs-CZ" sz="900" dirty="0" err="1">
                <a:solidFill>
                  <a:srgbClr val="296EB6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oboru</a:t>
            </a:r>
            <a:r>
              <a:rPr lang="nb-NO" altLang="cs-CZ" sz="900" dirty="0">
                <a:solidFill>
                  <a:srgbClr val="296EB6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nb-NO" altLang="cs-CZ" sz="900" dirty="0" err="1">
                <a:solidFill>
                  <a:srgbClr val="296EB6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vodovodů</a:t>
            </a:r>
            <a:r>
              <a:rPr lang="nb-NO" altLang="cs-CZ" sz="900" dirty="0">
                <a:solidFill>
                  <a:srgbClr val="296EB6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 </a:t>
            </a:r>
            <a:r>
              <a:rPr lang="nb-NO" altLang="cs-CZ" sz="900" dirty="0" err="1">
                <a:solidFill>
                  <a:srgbClr val="296EB6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kanalizací</a:t>
            </a:r>
            <a:r>
              <a:rPr lang="nb-NO" altLang="cs-CZ" sz="900" dirty="0">
                <a:solidFill>
                  <a:srgbClr val="296EB6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ČR</a:t>
            </a:r>
            <a:r>
              <a:rPr lang="cs-CZ" altLang="cs-CZ" sz="900" dirty="0">
                <a:solidFill>
                  <a:srgbClr val="296EB6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r>
              <a:rPr lang="cs-CZ" altLang="cs-CZ" sz="900" dirty="0" err="1">
                <a:solidFill>
                  <a:srgbClr val="296EB6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z.s</a:t>
            </a:r>
            <a:r>
              <a:rPr lang="cs-CZ" altLang="cs-CZ" sz="900" dirty="0">
                <a:solidFill>
                  <a:srgbClr val="296EB6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 |  Praha</a:t>
            </a:r>
            <a:endParaRPr lang="cs-CZ" sz="900" dirty="0">
              <a:solidFill>
                <a:srgbClr val="296EB6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4A797BB-28BC-3DD3-3D07-64803BA2F856}"/>
              </a:ext>
            </a:extLst>
          </p:cNvPr>
          <p:cNvSpPr txBox="1"/>
          <p:nvPr/>
        </p:nvSpPr>
        <p:spPr>
          <a:xfrm>
            <a:off x="599767" y="468291"/>
            <a:ext cx="51351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cs-CZ" sz="3500" b="1" dirty="0">
                <a:solidFill>
                  <a:srgbClr val="296EB6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Aktuální výzvy oboru </a:t>
            </a:r>
            <a:r>
              <a:rPr lang="cs-CZ" sz="3500" b="1" dirty="0" err="1">
                <a:solidFill>
                  <a:srgbClr val="296EB6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VaK</a:t>
            </a:r>
            <a:r>
              <a:rPr lang="cs-CZ" sz="3500" b="1" dirty="0">
                <a:solidFill>
                  <a:srgbClr val="296EB6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v ČR</a:t>
            </a:r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CBA68BEF-28CC-AD76-43EA-FE377109562E}"/>
              </a:ext>
            </a:extLst>
          </p:cNvPr>
          <p:cNvCxnSpPr>
            <a:cxnSpLocks/>
          </p:cNvCxnSpPr>
          <p:nvPr/>
        </p:nvCxnSpPr>
        <p:spPr>
          <a:xfrm>
            <a:off x="715617" y="1590261"/>
            <a:ext cx="8740558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Obrázek 7" descr="Obsah obrázku interiér, zeď, nábytek, Kancelářská budova&#10;&#10;Popis byl vytvořen automaticky">
            <a:extLst>
              <a:ext uri="{FF2B5EF4-FFF2-40B4-BE49-F238E27FC236}">
                <a16:creationId xmlns:a16="http://schemas.microsoft.com/office/drawing/2014/main" id="{C7573806-CF86-CE97-D92A-E37E8AFA89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961" t="18137" r="10880" b="31250"/>
          <a:stretch/>
        </p:blipFill>
        <p:spPr>
          <a:xfrm>
            <a:off x="599767" y="2877547"/>
            <a:ext cx="3727772" cy="223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55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0655F5B4-4D7C-AAD1-50D2-9D730E95444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77548" y="484889"/>
            <a:ext cx="2278627" cy="63390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5A54431-94A4-E7A0-2A54-63A414710267}"/>
              </a:ext>
            </a:extLst>
          </p:cNvPr>
          <p:cNvSpPr txBox="1"/>
          <p:nvPr/>
        </p:nvSpPr>
        <p:spPr>
          <a:xfrm>
            <a:off x="3424843" y="1720852"/>
            <a:ext cx="51351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cs-CZ" sz="3500" b="1" dirty="0">
                <a:solidFill>
                  <a:srgbClr val="296EB6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Zatížení vodárenského oboru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BDCF25FA-BDBD-AF39-D5CA-831FA4EEB839}"/>
              </a:ext>
            </a:extLst>
          </p:cNvPr>
          <p:cNvSpPr txBox="1"/>
          <p:nvPr/>
        </p:nvSpPr>
        <p:spPr>
          <a:xfrm>
            <a:off x="3424843" y="4148390"/>
            <a:ext cx="6031332" cy="2637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296EB6"/>
              </a:buClr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Rozšířená odpovědnost výrobce – princip znečišťovatel platí je základ, nelze klást nároky na úplném konci řetězce</a:t>
            </a:r>
          </a:p>
          <a:p>
            <a:pPr marL="285750" indent="-285750">
              <a:lnSpc>
                <a:spcPct val="150000"/>
              </a:lnSpc>
              <a:buClr>
                <a:srgbClr val="296EB6"/>
              </a:buClr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Posun v kvalitě analytických postupů – nové </a:t>
            </a:r>
            <a:r>
              <a:rPr lang="cs-CZ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mikropolutanty</a:t>
            </a: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, ty je však nutno zakázat u zdroje</a:t>
            </a:r>
          </a:p>
          <a:p>
            <a:pPr marL="285750" indent="-285750">
              <a:lnSpc>
                <a:spcPct val="150000"/>
              </a:lnSpc>
              <a:buClr>
                <a:srgbClr val="296EB6"/>
              </a:buClr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Nároky na kvalitu vyčištěné odpadní vody – obor připraven na inovaci a zavádění nových postupů</a:t>
            </a:r>
          </a:p>
          <a:p>
            <a:pPr>
              <a:lnSpc>
                <a:spcPct val="150000"/>
              </a:lnSpc>
            </a:pPr>
            <a:endParaRPr lang="cs-CZ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cs-CZ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F33D145-2B4E-B741-1FBB-F82E2AE5B49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9523" y="6450744"/>
            <a:ext cx="78928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altLang="cs-CZ" sz="900" dirty="0" err="1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Sdružení</a:t>
            </a:r>
            <a:r>
              <a:rPr lang="nb-NO" altLang="cs-CZ" sz="900" dirty="0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b-NO" altLang="cs-CZ" sz="900" dirty="0" err="1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oboru</a:t>
            </a:r>
            <a:r>
              <a:rPr lang="nb-NO" altLang="cs-CZ" sz="900" dirty="0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b-NO" altLang="cs-CZ" sz="900" dirty="0" err="1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vodovodů</a:t>
            </a:r>
            <a:r>
              <a:rPr lang="nb-NO" altLang="cs-CZ" sz="900" dirty="0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 </a:t>
            </a:r>
            <a:r>
              <a:rPr lang="nb-NO" altLang="cs-CZ" sz="900" dirty="0" err="1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kanalizací</a:t>
            </a:r>
            <a:r>
              <a:rPr lang="nb-NO" altLang="cs-CZ" sz="900" dirty="0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ČR</a:t>
            </a:r>
            <a:r>
              <a:rPr lang="cs-CZ" altLang="cs-CZ" sz="900" dirty="0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cs-CZ" altLang="cs-CZ" sz="900" dirty="0" err="1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z.s</a:t>
            </a:r>
            <a:r>
              <a:rPr lang="cs-CZ" altLang="cs-CZ" sz="900" dirty="0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 |  Praha</a:t>
            </a:r>
            <a:endParaRPr lang="cs-CZ" sz="900" b="1" dirty="0">
              <a:solidFill>
                <a:srgbClr val="296EB6"/>
              </a:solidFill>
              <a:latin typeface="Roboto" panose="02000000000000000000" pitchFamily="2" charset="0"/>
              <a:ea typeface="Roboto" panose="02000000000000000000" pitchFamily="2" charset="0"/>
              <a:cs typeface="Verdana" panose="020B0604030504040204" pitchFamily="34" charset="0"/>
            </a:endParaRP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8F538381-4B65-90CC-4C07-84DF30136D7A}"/>
              </a:ext>
            </a:extLst>
          </p:cNvPr>
          <p:cNvCxnSpPr>
            <a:cxnSpLocks/>
          </p:cNvCxnSpPr>
          <p:nvPr/>
        </p:nvCxnSpPr>
        <p:spPr>
          <a:xfrm>
            <a:off x="3516284" y="1390755"/>
            <a:ext cx="5939891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C4E6E345-D91D-1EC1-0122-05A8A0FAA762}"/>
              </a:ext>
            </a:extLst>
          </p:cNvPr>
          <p:cNvSpPr txBox="1"/>
          <p:nvPr/>
        </p:nvSpPr>
        <p:spPr>
          <a:xfrm>
            <a:off x="8972737" y="6404577"/>
            <a:ext cx="5874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b="1" dirty="0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  <a:cs typeface="Verdana" panose="020B0604030504040204" pitchFamily="34" charset="0"/>
              </a:rPr>
              <a:t>|  06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F8B33BD-4FD0-0F2A-C46D-0209F5B751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-58191" y="176424"/>
            <a:ext cx="2197104" cy="166695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60EB468-9A8F-9B9E-6C0C-6A0F847D14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alphaModFix amt="35000"/>
          </a:blip>
          <a:stretch>
            <a:fillRect/>
          </a:stretch>
        </p:blipFill>
        <p:spPr>
          <a:xfrm>
            <a:off x="626214" y="1575448"/>
            <a:ext cx="2640687" cy="433608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6B41858-BE8A-EA5A-2F5C-8641EBA34558}"/>
              </a:ext>
            </a:extLst>
          </p:cNvPr>
          <p:cNvSpPr txBox="1"/>
          <p:nvPr/>
        </p:nvSpPr>
        <p:spPr>
          <a:xfrm>
            <a:off x="3424843" y="2951946"/>
            <a:ext cx="56830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b="1" dirty="0">
                <a:solidFill>
                  <a:srgbClr val="296EB6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Primárním úkolem je zajistit bezpečnou dodávku kvalitní pitné vody a odvedení a vyčištění odpadní vody, ale… </a:t>
            </a:r>
          </a:p>
        </p:txBody>
      </p:sp>
    </p:spTree>
    <p:extLst>
      <p:ext uri="{BB962C8B-B14F-4D97-AF65-F5344CB8AC3E}">
        <p14:creationId xmlns:p14="http://schemas.microsoft.com/office/powerpoint/2010/main" val="2009125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0FAFC-2C28-2884-16B2-57E5CE62A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0AC790B3-A532-2FCE-2AB9-BFE96B2357C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296E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B371B0F3-C714-0665-417E-BDA9CA68B1C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77548" y="484889"/>
            <a:ext cx="2278627" cy="63390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23159A0-992C-D36D-86C3-53FFAE365D77}"/>
              </a:ext>
            </a:extLst>
          </p:cNvPr>
          <p:cNvSpPr txBox="1"/>
          <p:nvPr/>
        </p:nvSpPr>
        <p:spPr>
          <a:xfrm>
            <a:off x="599766" y="468291"/>
            <a:ext cx="550920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rtl="0" fontAlgn="base"/>
            <a:r>
              <a:rPr lang="cs-CZ" sz="35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Služba pro obyvatele ČR</a:t>
            </a:r>
            <a:endParaRPr lang="en-US" sz="35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D908865-22EF-B9CA-DF42-5DCBA99A2393}"/>
              </a:ext>
            </a:extLst>
          </p:cNvPr>
          <p:cNvCxnSpPr>
            <a:cxnSpLocks/>
          </p:cNvCxnSpPr>
          <p:nvPr/>
        </p:nvCxnSpPr>
        <p:spPr>
          <a:xfrm>
            <a:off x="715617" y="1590261"/>
            <a:ext cx="874055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CB655A2-091B-DBB3-3589-4ECAAB578E9F}"/>
              </a:ext>
            </a:extLst>
          </p:cNvPr>
          <p:cNvGraphicFramePr/>
          <p:nvPr/>
        </p:nvGraphicFramePr>
        <p:xfrm>
          <a:off x="681422" y="1390996"/>
          <a:ext cx="8808948" cy="51752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09DD7594-E8F5-AA2F-07D5-4BCA70E7A08D}"/>
              </a:ext>
            </a:extLst>
          </p:cNvPr>
          <p:cNvSpPr txBox="1"/>
          <p:nvPr/>
        </p:nvSpPr>
        <p:spPr>
          <a:xfrm>
            <a:off x="8972737" y="6404577"/>
            <a:ext cx="5874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|  07</a:t>
            </a:r>
          </a:p>
        </p:txBody>
      </p:sp>
    </p:spTree>
    <p:extLst>
      <p:ext uri="{BB962C8B-B14F-4D97-AF65-F5344CB8AC3E}">
        <p14:creationId xmlns:p14="http://schemas.microsoft.com/office/powerpoint/2010/main" val="3218494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vícen, vektorová grafika, rošt&#10;&#10;Popis byl vytvořen automaticky">
            <a:extLst>
              <a:ext uri="{FF2B5EF4-FFF2-40B4-BE49-F238E27FC236}">
                <a16:creationId xmlns:a16="http://schemas.microsoft.com/office/drawing/2014/main" id="{CE5E7C5C-FA1F-7562-D555-6657EA6959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2116092"/>
            <a:ext cx="3251321" cy="4270391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0655F5B4-4D7C-AAD1-50D2-9D730E95444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77548" y="484889"/>
            <a:ext cx="2278627" cy="63390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5A54431-94A4-E7A0-2A54-63A414710267}"/>
              </a:ext>
            </a:extLst>
          </p:cNvPr>
          <p:cNvSpPr txBox="1"/>
          <p:nvPr/>
        </p:nvSpPr>
        <p:spPr>
          <a:xfrm>
            <a:off x="599767" y="468291"/>
            <a:ext cx="51351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cs-CZ" sz="3500" b="1" dirty="0">
                <a:solidFill>
                  <a:srgbClr val="296EB6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Statistická data a vývoj </a:t>
            </a:r>
            <a:r>
              <a:rPr lang="cs-CZ" sz="3500" b="1" dirty="0" err="1">
                <a:solidFill>
                  <a:srgbClr val="296EB6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VaK</a:t>
            </a:r>
            <a:r>
              <a:rPr lang="cs-CZ" sz="3500" b="1" dirty="0">
                <a:solidFill>
                  <a:srgbClr val="296EB6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v ČR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BDCF25FA-BDBD-AF39-D5CA-831FA4EEB839}"/>
              </a:ext>
            </a:extLst>
          </p:cNvPr>
          <p:cNvSpPr txBox="1"/>
          <p:nvPr/>
        </p:nvSpPr>
        <p:spPr>
          <a:xfrm>
            <a:off x="599767" y="1948228"/>
            <a:ext cx="8856408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296EB6"/>
              </a:buClr>
            </a:pPr>
            <a:r>
              <a:rPr lang="cs-CZ" sz="2400" b="1" dirty="0">
                <a:solidFill>
                  <a:srgbClr val="296E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Proč? </a:t>
            </a:r>
          </a:p>
          <a:p>
            <a:pPr algn="ctr"/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Obor nelze řídit bez jeho důkladné znalosti a to zaručuje právě znalost dat, </a:t>
            </a:r>
          </a:p>
          <a:p>
            <a:pPr algn="ctr"/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základem je </a:t>
            </a:r>
            <a:r>
              <a:rPr lang="cs-CZ" sz="1400" b="1" dirty="0">
                <a:solidFill>
                  <a:srgbClr val="296E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„měřit a měřit správně“.</a:t>
            </a:r>
          </a:p>
          <a:p>
            <a:pPr algn="just">
              <a:buClr>
                <a:srgbClr val="296EB6"/>
              </a:buClr>
            </a:pPr>
            <a:endParaRPr lang="cs-CZ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Clr>
                <a:srgbClr val="296EB6"/>
              </a:buClr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Časové řady za období 30 let 1989 – 2021 jsou čerpány z oficiálních ročenek vydaných Ministerstvem zemědělství a Ministerstvem životního prostředí České republiky.</a:t>
            </a:r>
          </a:p>
          <a:p>
            <a:pPr marL="285750" indent="-285750" algn="just">
              <a:buClr>
                <a:srgbClr val="296EB6"/>
              </a:buClr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Porovnání dat ČR a dalších evropských zemí čerpáno z dat získaných asociací EurEau jejímž je SOVAK ČR členem již 17 let (od roku 2006).</a:t>
            </a:r>
          </a:p>
          <a:p>
            <a:pPr algn="just"/>
            <a:endParaRPr lang="cs-CZ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ČR jsou systematicky po dlouhou dobu a na centrální úrovni sbírána data </a:t>
            </a: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popisující komplexně situaci v oboru </a:t>
            </a:r>
            <a:r>
              <a:rPr lang="cs-CZ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VaK</a:t>
            </a: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např. voda vyrobená je měřena od 50 let 20. stol – tedy cca 70 let.</a:t>
            </a:r>
          </a:p>
          <a:p>
            <a:pPr algn="just"/>
            <a:endParaRPr lang="cs-CZ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Odevzdání dat jednotlivých subjektů je povinné a dáno platnou českou legislativou</a:t>
            </a: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přestože ne všechny subjekty plní povinnosti v plném rozsahu, je zde rostoucí tlak regulátora a situace se průběžně zlepšuje.</a:t>
            </a:r>
          </a:p>
          <a:p>
            <a:pPr algn="just"/>
            <a:endParaRPr lang="cs-CZ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F33D145-2B4E-B741-1FBB-F82E2AE5B49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9523" y="6450744"/>
            <a:ext cx="78928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altLang="cs-CZ" sz="900" dirty="0" err="1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Sdružení</a:t>
            </a:r>
            <a:r>
              <a:rPr lang="nb-NO" altLang="cs-CZ" sz="900" dirty="0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b-NO" altLang="cs-CZ" sz="900" dirty="0" err="1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oboru</a:t>
            </a:r>
            <a:r>
              <a:rPr lang="nb-NO" altLang="cs-CZ" sz="900" dirty="0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b-NO" altLang="cs-CZ" sz="900" dirty="0" err="1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vodovodů</a:t>
            </a:r>
            <a:r>
              <a:rPr lang="nb-NO" altLang="cs-CZ" sz="900" dirty="0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 </a:t>
            </a:r>
            <a:r>
              <a:rPr lang="nb-NO" altLang="cs-CZ" sz="900" dirty="0" err="1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kanalizací</a:t>
            </a:r>
            <a:r>
              <a:rPr lang="nb-NO" altLang="cs-CZ" sz="900" dirty="0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ČR</a:t>
            </a:r>
            <a:r>
              <a:rPr lang="cs-CZ" altLang="cs-CZ" sz="900" dirty="0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cs-CZ" altLang="cs-CZ" sz="900" dirty="0" err="1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z.s</a:t>
            </a:r>
            <a:r>
              <a:rPr lang="cs-CZ" altLang="cs-CZ" sz="900" dirty="0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 |  Praha</a:t>
            </a:r>
            <a:endParaRPr lang="cs-CZ" sz="900" b="1" dirty="0">
              <a:solidFill>
                <a:srgbClr val="296EB6"/>
              </a:solidFill>
              <a:latin typeface="Roboto" panose="02000000000000000000" pitchFamily="2" charset="0"/>
              <a:ea typeface="Roboto" panose="02000000000000000000" pitchFamily="2" charset="0"/>
              <a:cs typeface="Verdana" panose="020B0604030504040204" pitchFamily="34" charset="0"/>
            </a:endParaRP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8F538381-4B65-90CC-4C07-84DF30136D7A}"/>
              </a:ext>
            </a:extLst>
          </p:cNvPr>
          <p:cNvCxnSpPr>
            <a:cxnSpLocks/>
          </p:cNvCxnSpPr>
          <p:nvPr/>
        </p:nvCxnSpPr>
        <p:spPr>
          <a:xfrm>
            <a:off x="715617" y="1590261"/>
            <a:ext cx="8740558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C4E6E345-D91D-1EC1-0122-05A8A0FAA762}"/>
              </a:ext>
            </a:extLst>
          </p:cNvPr>
          <p:cNvSpPr txBox="1"/>
          <p:nvPr/>
        </p:nvSpPr>
        <p:spPr>
          <a:xfrm>
            <a:off x="8972737" y="6404577"/>
            <a:ext cx="5874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b="1" dirty="0">
                <a:solidFill>
                  <a:srgbClr val="296EB6"/>
                </a:solidFill>
                <a:latin typeface="Roboto" panose="02000000000000000000" pitchFamily="2" charset="0"/>
                <a:ea typeface="Roboto" panose="02000000000000000000" pitchFamily="2" charset="0"/>
                <a:cs typeface="Verdana" panose="020B0604030504040204" pitchFamily="34" charset="0"/>
              </a:rPr>
              <a:t>|  08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1E8F988-AA41-8BE6-ED54-FBE67D6960FB}"/>
              </a:ext>
            </a:extLst>
          </p:cNvPr>
          <p:cNvSpPr txBox="1"/>
          <p:nvPr/>
        </p:nvSpPr>
        <p:spPr>
          <a:xfrm>
            <a:off x="1768764" y="5309265"/>
            <a:ext cx="6634264" cy="1077218"/>
          </a:xfrm>
          <a:prstGeom prst="rect">
            <a:avLst/>
          </a:prstGeom>
          <a:solidFill>
            <a:srgbClr val="296EB6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  <a:highlight>
                  <a:srgbClr val="296EB6"/>
                </a:highlight>
              </a:rPr>
              <a:t>Následující grafy ukazují cílenou a dlouhodobou práci oboru </a:t>
            </a:r>
            <a:r>
              <a:rPr lang="cs-CZ" sz="3200" b="1" dirty="0" err="1">
                <a:solidFill>
                  <a:schemeClr val="bg1"/>
                </a:solidFill>
                <a:highlight>
                  <a:srgbClr val="296EB6"/>
                </a:highlight>
              </a:rPr>
              <a:t>VaK</a:t>
            </a:r>
            <a:endParaRPr lang="cs-CZ" sz="3200" b="1" dirty="0">
              <a:solidFill>
                <a:schemeClr val="bg1"/>
              </a:solidFill>
              <a:highlight>
                <a:srgbClr val="296EB6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391075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4D5A2439-E33F-17B8-0F33-6C7C8438AC5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296E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0655F5B4-4D7C-AAD1-50D2-9D730E95444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77548" y="484889"/>
            <a:ext cx="2278627" cy="633904"/>
          </a:xfrm>
          <a:prstGeom prst="rect">
            <a:avLst/>
          </a:prstGeom>
        </p:spPr>
      </p:pic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8F538381-4B65-90CC-4C07-84DF30136D7A}"/>
              </a:ext>
            </a:extLst>
          </p:cNvPr>
          <p:cNvCxnSpPr>
            <a:cxnSpLocks/>
          </p:cNvCxnSpPr>
          <p:nvPr/>
        </p:nvCxnSpPr>
        <p:spPr>
          <a:xfrm>
            <a:off x="715617" y="1590261"/>
            <a:ext cx="874055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C4E6E345-D91D-1EC1-0122-05A8A0FAA762}"/>
              </a:ext>
            </a:extLst>
          </p:cNvPr>
          <p:cNvSpPr txBox="1"/>
          <p:nvPr/>
        </p:nvSpPr>
        <p:spPr>
          <a:xfrm>
            <a:off x="8972737" y="6404577"/>
            <a:ext cx="5874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|  09</a:t>
            </a: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00000000-0008-0000-04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7931077"/>
              </p:ext>
            </p:extLst>
          </p:nvPr>
        </p:nvGraphicFramePr>
        <p:xfrm>
          <a:off x="626499" y="1655291"/>
          <a:ext cx="8829676" cy="5137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712658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2259DBD5BFD70458D4F32D577691991" ma:contentTypeVersion="17" ma:contentTypeDescription="Vytvoří nový dokument" ma:contentTypeScope="" ma:versionID="4d8c69a6b026994095c8e68991c8bc36">
  <xsd:schema xmlns:xsd="http://www.w3.org/2001/XMLSchema" xmlns:xs="http://www.w3.org/2001/XMLSchema" xmlns:p="http://schemas.microsoft.com/office/2006/metadata/properties" xmlns:ns2="676dfd10-9eb5-4249-938c-87f97f8f4618" xmlns:ns3="6f6b2ab8-9abd-4745-83ea-f28354fb4a84" targetNamespace="http://schemas.microsoft.com/office/2006/metadata/properties" ma:root="true" ma:fieldsID="6e331254a31459b64dcabebdebfadf7e" ns2:_="" ns3:_="">
    <xsd:import namespace="676dfd10-9eb5-4249-938c-87f97f8f4618"/>
    <xsd:import namespace="6f6b2ab8-9abd-4745-83ea-f28354fb4a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6dfd10-9eb5-4249-938c-87f97f8f46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6" nillable="true" ma:taxonomy="true" ma:internalName="lcf76f155ced4ddcb4097134ff3c332f" ma:taxonomyFieldName="MediaServiceImageTags" ma:displayName="Značky obrázků" ma:readOnly="false" ma:fieldId="{5cf76f15-5ced-4ddc-b409-7134ff3c332f}" ma:taxonomyMulti="true" ma:sspId="9edf76fd-2037-4af9-a6b2-347afe04b2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6b2ab8-9abd-4745-83ea-f28354fb4a8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ad3e503f-19c9-4647-9814-ee093940f8ae}" ma:internalName="TaxCatchAll" ma:showField="CatchAllData" ma:web="6f6b2ab8-9abd-4745-83ea-f28354fb4a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76dfd10-9eb5-4249-938c-87f97f8f4618">
      <Terms xmlns="http://schemas.microsoft.com/office/infopath/2007/PartnerControls"/>
    </lcf76f155ced4ddcb4097134ff3c332f>
    <TaxCatchAll xmlns="6f6b2ab8-9abd-4745-83ea-f28354fb4a84" xsi:nil="true"/>
  </documentManagement>
</p:properties>
</file>

<file path=customXml/itemProps1.xml><?xml version="1.0" encoding="utf-8"?>
<ds:datastoreItem xmlns:ds="http://schemas.openxmlformats.org/officeDocument/2006/customXml" ds:itemID="{71942F27-683F-453D-89BB-A939E97D485D}"/>
</file>

<file path=customXml/itemProps2.xml><?xml version="1.0" encoding="utf-8"?>
<ds:datastoreItem xmlns:ds="http://schemas.openxmlformats.org/officeDocument/2006/customXml" ds:itemID="{C7541C81-119E-484D-B4ED-2BB8E373A734}"/>
</file>

<file path=customXml/itemProps3.xml><?xml version="1.0" encoding="utf-8"?>
<ds:datastoreItem xmlns:ds="http://schemas.openxmlformats.org/officeDocument/2006/customXml" ds:itemID="{F39300F2-F454-4A09-ABAA-DB072FD5DB19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6647</TotalTime>
  <Words>1655</Words>
  <Application>Microsoft Office PowerPoint</Application>
  <PresentationFormat>A4 (210 × 297 mm)</PresentationFormat>
  <Paragraphs>192</Paragraphs>
  <Slides>24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31" baseType="lpstr">
      <vt:lpstr>Arial</vt:lpstr>
      <vt:lpstr>Arial</vt:lpstr>
      <vt:lpstr>Calibri</vt:lpstr>
      <vt:lpstr>Calibri Light</vt:lpstr>
      <vt:lpstr>Roboto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Veronika Barankova</dc:creator>
  <cp:lastModifiedBy>Vilém Žák</cp:lastModifiedBy>
  <cp:revision>50</cp:revision>
  <dcterms:created xsi:type="dcterms:W3CDTF">2023-04-04T06:21:34Z</dcterms:created>
  <dcterms:modified xsi:type="dcterms:W3CDTF">2024-03-18T12:04:22Z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0x01010022259DBD5BFD70458D4F32D577691991</vt:lpwstr>
  </property>
</Properties>
</file>